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31"/>
  </p:notesMasterIdLst>
  <p:sldIdLst>
    <p:sldId id="256" r:id="rId2"/>
    <p:sldId id="257" r:id="rId3"/>
    <p:sldId id="259" r:id="rId4"/>
    <p:sldId id="261" r:id="rId5"/>
    <p:sldId id="262" r:id="rId6"/>
    <p:sldId id="275" r:id="rId7"/>
    <p:sldId id="274" r:id="rId8"/>
    <p:sldId id="276" r:id="rId9"/>
    <p:sldId id="277" r:id="rId10"/>
    <p:sldId id="273" r:id="rId11"/>
    <p:sldId id="278" r:id="rId12"/>
    <p:sldId id="283" r:id="rId13"/>
    <p:sldId id="281" r:id="rId14"/>
    <p:sldId id="284" r:id="rId15"/>
    <p:sldId id="285" r:id="rId16"/>
    <p:sldId id="287" r:id="rId17"/>
    <p:sldId id="280" r:id="rId18"/>
    <p:sldId id="279" r:id="rId19"/>
    <p:sldId id="289" r:id="rId20"/>
    <p:sldId id="288" r:id="rId21"/>
    <p:sldId id="282" r:id="rId22"/>
    <p:sldId id="266" r:id="rId23"/>
    <p:sldId id="290" r:id="rId24"/>
    <p:sldId id="291" r:id="rId25"/>
    <p:sldId id="292" r:id="rId26"/>
    <p:sldId id="293" r:id="rId27"/>
    <p:sldId id="294" r:id="rId28"/>
    <p:sldId id="272" r:id="rId29"/>
    <p:sldId id="295" r:id="rId3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296"/>
    <a:srgbClr val="007033"/>
    <a:srgbClr val="990099"/>
    <a:srgbClr val="CC0099"/>
    <a:srgbClr val="FE9202"/>
    <a:srgbClr val="6C1A00"/>
    <a:srgbClr val="00AACC"/>
    <a:srgbClr val="5EEC3C"/>
    <a:srgbClr val="1D3A00"/>
    <a:srgbClr val="E39A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2" autoAdjust="0"/>
    <p:restoredTop sz="63529" autoAdjust="0"/>
  </p:normalViewPr>
  <p:slideViewPr>
    <p:cSldViewPr>
      <p:cViewPr varScale="1">
        <p:scale>
          <a:sx n="93" d="100"/>
          <a:sy n="93" d="100"/>
        </p:scale>
        <p:origin x="2124" y="66"/>
      </p:cViewPr>
      <p:guideLst>
        <p:guide orient="horz" pos="1620"/>
        <p:guide pos="288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100" d="100"/>
        <a:sy n="100" d="100"/>
      </p:scale>
      <p:origin x="0" y="0"/>
    </p:cViewPr>
  </p:sorterViewPr>
  <p:notesViewPr>
    <p:cSldViewPr>
      <p:cViewPr varScale="1">
        <p:scale>
          <a:sx n="142" d="100"/>
          <a:sy n="142" d="100"/>
        </p:scale>
        <p:origin x="132" y="936"/>
      </p:cViewPr>
      <p:guideLst/>
    </p:cSldViewPr>
  </p:notesViewPr>
  <p:gridSpacing cx="152705" cy="1527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jpg>
</file>

<file path=ppt/media/image14.png>
</file>

<file path=ppt/media/image15.png>
</file>

<file path=ppt/media/image2.jpg>
</file>

<file path=ppt/media/image3.jpg>
</file>

<file path=ppt/media/image4.png>
</file>

<file path=ppt/media/image5.jpe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11/24/2023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Isang </a:t>
            </a:r>
            <a:r>
              <a:rPr lang="en-PH" dirty="0" err="1"/>
              <a:t>mapagpala</a:t>
            </a:r>
            <a:r>
              <a:rPr lang="en-PH" dirty="0"/>
              <a:t> at </a:t>
            </a:r>
            <a:r>
              <a:rPr lang="en-PH" dirty="0" err="1"/>
              <a:t>ligtas</a:t>
            </a:r>
            <a:r>
              <a:rPr lang="en-PH" dirty="0"/>
              <a:t> </a:t>
            </a:r>
            <a:r>
              <a:rPr lang="en-PH" dirty="0" err="1"/>
              <a:t>na</a:t>
            </a:r>
            <a:r>
              <a:rPr lang="en-PH" dirty="0"/>
              <a:t> </a:t>
            </a:r>
            <a:r>
              <a:rPr lang="en-PH" dirty="0" err="1"/>
              <a:t>umaga</a:t>
            </a:r>
            <a:r>
              <a:rPr lang="en-PH" dirty="0"/>
              <a:t> po </a:t>
            </a:r>
            <a:r>
              <a:rPr lang="en-PH" dirty="0" err="1"/>
              <a:t>sa</a:t>
            </a:r>
            <a:r>
              <a:rPr lang="en-PH" dirty="0"/>
              <a:t> </a:t>
            </a:r>
            <a:r>
              <a:rPr lang="en-PH" dirty="0" err="1"/>
              <a:t>ating</a:t>
            </a:r>
            <a:r>
              <a:rPr lang="en-PH" dirty="0"/>
              <a:t> lahat. Ang </a:t>
            </a:r>
            <a:r>
              <a:rPr lang="en-PH" dirty="0" err="1"/>
              <a:t>ibabahagi</a:t>
            </a:r>
            <a:r>
              <a:rPr lang="en-PH" dirty="0"/>
              <a:t> ko po </a:t>
            </a:r>
            <a:r>
              <a:rPr lang="en-PH" dirty="0" err="1"/>
              <a:t>ngayong</a:t>
            </a:r>
            <a:r>
              <a:rPr lang="en-PH" dirty="0"/>
              <a:t> </a:t>
            </a:r>
            <a:r>
              <a:rPr lang="en-PH" dirty="0" err="1"/>
              <a:t>umaga</a:t>
            </a:r>
            <a:r>
              <a:rPr lang="en-PH" dirty="0"/>
              <a:t> may </a:t>
            </a:r>
            <a:r>
              <a:rPr lang="en-PH" dirty="0" err="1"/>
              <a:t>kaugnayan</a:t>
            </a:r>
            <a:r>
              <a:rPr lang="en-PH" dirty="0"/>
              <a:t> </a:t>
            </a:r>
            <a:r>
              <a:rPr lang="en-PH" dirty="0" err="1"/>
              <a:t>sa</a:t>
            </a:r>
            <a:r>
              <a:rPr lang="en-PH" dirty="0"/>
              <a:t> </a:t>
            </a:r>
            <a:r>
              <a:rPr lang="en-PH" dirty="0" err="1"/>
              <a:t>ating</a:t>
            </a:r>
            <a:r>
              <a:rPr lang="en-PH" dirty="0"/>
              <a:t> </a:t>
            </a:r>
            <a:r>
              <a:rPr lang="en-PH" dirty="0" err="1"/>
              <a:t>seguridad</a:t>
            </a:r>
            <a:r>
              <a:rPr lang="en-PH" dirty="0"/>
              <a:t>, </a:t>
            </a:r>
            <a:r>
              <a:rPr lang="en-PH" dirty="0" err="1"/>
              <a:t>seguridad</a:t>
            </a:r>
            <a:r>
              <a:rPr lang="en-PH" dirty="0"/>
              <a:t> ng </a:t>
            </a:r>
            <a:r>
              <a:rPr lang="en-PH" dirty="0" err="1"/>
              <a:t>ating</a:t>
            </a:r>
            <a:r>
              <a:rPr lang="en-PH" dirty="0"/>
              <a:t> </a:t>
            </a:r>
            <a:r>
              <a:rPr lang="en-PH" dirty="0" err="1"/>
              <a:t>mga</a:t>
            </a:r>
            <a:r>
              <a:rPr lang="en-PH" dirty="0"/>
              <a:t> digital at electronic information.. In fact, </a:t>
            </a:r>
            <a:r>
              <a:rPr lang="en-PH" dirty="0" err="1"/>
              <a:t>ito</a:t>
            </a:r>
            <a:r>
              <a:rPr lang="en-PH" dirty="0"/>
              <a:t> ay isa </a:t>
            </a:r>
            <a:r>
              <a:rPr lang="en-PH" dirty="0" err="1"/>
              <a:t>sa</a:t>
            </a:r>
            <a:r>
              <a:rPr lang="en-PH" dirty="0"/>
              <a:t> </a:t>
            </a:r>
            <a:r>
              <a:rPr lang="en-PH" dirty="0" err="1"/>
              <a:t>mga</a:t>
            </a:r>
            <a:r>
              <a:rPr lang="en-PH" dirty="0"/>
              <a:t> </a:t>
            </a:r>
            <a:r>
              <a:rPr lang="en-PH" dirty="0" err="1"/>
              <a:t>napakaimportanteng</a:t>
            </a:r>
            <a:r>
              <a:rPr lang="en-PH" dirty="0"/>
              <a:t> </a:t>
            </a:r>
            <a:r>
              <a:rPr lang="en-PH" dirty="0" err="1"/>
              <a:t>matutunan</a:t>
            </a:r>
            <a:r>
              <a:rPr lang="en-PH" dirty="0"/>
              <a:t> natin </a:t>
            </a:r>
            <a:r>
              <a:rPr lang="en-PH" dirty="0" err="1"/>
              <a:t>sa</a:t>
            </a:r>
            <a:r>
              <a:rPr lang="en-PH" dirty="0"/>
              <a:t> </a:t>
            </a:r>
            <a:r>
              <a:rPr lang="en-PH" dirty="0" err="1"/>
              <a:t>panahon</a:t>
            </a:r>
            <a:r>
              <a:rPr lang="en-PH" dirty="0"/>
              <a:t> </a:t>
            </a:r>
            <a:r>
              <a:rPr lang="en-PH" dirty="0" err="1"/>
              <a:t>ngayon</a:t>
            </a:r>
            <a:r>
              <a:rPr lang="en-PH" dirty="0"/>
              <a:t>. </a:t>
            </a:r>
            <a:r>
              <a:rPr lang="en-PH" dirty="0" err="1"/>
              <a:t>Napakahalaga</a:t>
            </a:r>
            <a:r>
              <a:rPr lang="en-PH" dirty="0"/>
              <a:t> po </a:t>
            </a:r>
            <a:r>
              <a:rPr lang="en-PH" dirty="0" err="1"/>
              <a:t>nitong</a:t>
            </a:r>
            <a:r>
              <a:rPr lang="en-PH" dirty="0"/>
              <a:t> topic </a:t>
            </a:r>
            <a:r>
              <a:rPr lang="en-PH" dirty="0" err="1"/>
              <a:t>na</a:t>
            </a:r>
            <a:r>
              <a:rPr lang="en-PH" dirty="0"/>
              <a:t> </a:t>
            </a:r>
            <a:r>
              <a:rPr lang="en-PH" dirty="0" err="1"/>
              <a:t>ito</a:t>
            </a:r>
            <a:r>
              <a:rPr lang="en-PH" dirty="0"/>
              <a:t> </a:t>
            </a:r>
            <a:r>
              <a:rPr lang="en-PH" dirty="0" err="1"/>
              <a:t>lalo</a:t>
            </a:r>
            <a:r>
              <a:rPr lang="en-PH" dirty="0"/>
              <a:t> </a:t>
            </a:r>
            <a:r>
              <a:rPr lang="en-PH" dirty="0" err="1"/>
              <a:t>na</a:t>
            </a:r>
            <a:r>
              <a:rPr lang="en-PH" dirty="0"/>
              <a:t> </a:t>
            </a:r>
            <a:r>
              <a:rPr lang="en-PH" dirty="0" err="1"/>
              <a:t>sa</a:t>
            </a:r>
            <a:r>
              <a:rPr lang="en-PH" dirty="0"/>
              <a:t> </a:t>
            </a:r>
            <a:r>
              <a:rPr lang="en-PH" dirty="0" err="1"/>
              <a:t>panahon</a:t>
            </a:r>
            <a:r>
              <a:rPr lang="en-PH" dirty="0"/>
              <a:t> </a:t>
            </a:r>
            <a:r>
              <a:rPr lang="en-PH" dirty="0" err="1"/>
              <a:t>ngayon</a:t>
            </a:r>
            <a:r>
              <a:rPr lang="en-PH" dirty="0"/>
              <a:t> </a:t>
            </a:r>
            <a:r>
              <a:rPr lang="en-PH" dirty="0" err="1"/>
              <a:t>na</a:t>
            </a:r>
            <a:r>
              <a:rPr lang="en-PH" dirty="0"/>
              <a:t> </a:t>
            </a:r>
            <a:r>
              <a:rPr lang="en-PH" dirty="0" err="1"/>
              <a:t>kaliwa’t</a:t>
            </a:r>
            <a:r>
              <a:rPr lang="en-PH" dirty="0"/>
              <a:t> </a:t>
            </a:r>
            <a:r>
              <a:rPr lang="en-PH" dirty="0" err="1"/>
              <a:t>kanan</a:t>
            </a:r>
            <a:r>
              <a:rPr lang="en-PH" dirty="0"/>
              <a:t> ang </a:t>
            </a:r>
            <a:r>
              <a:rPr lang="en-PH" dirty="0" err="1"/>
              <a:t>mga</a:t>
            </a:r>
            <a:r>
              <a:rPr lang="en-PH" dirty="0"/>
              <a:t> hacking, scamming at data breach incidents </a:t>
            </a:r>
            <a:r>
              <a:rPr lang="en-PH" dirty="0" err="1"/>
              <a:t>hindi</a:t>
            </a:r>
            <a:r>
              <a:rPr lang="en-PH" dirty="0"/>
              <a:t> </a:t>
            </a:r>
            <a:r>
              <a:rPr lang="en-PH" dirty="0" err="1"/>
              <a:t>lng</a:t>
            </a:r>
            <a:r>
              <a:rPr lang="en-PH" dirty="0"/>
              <a:t> </a:t>
            </a:r>
            <a:r>
              <a:rPr lang="en-PH" dirty="0" err="1"/>
              <a:t>sa</a:t>
            </a:r>
            <a:r>
              <a:rPr lang="en-PH" dirty="0"/>
              <a:t> </a:t>
            </a:r>
            <a:r>
              <a:rPr lang="en-PH" dirty="0" err="1"/>
              <a:t>Pilipinas</a:t>
            </a:r>
            <a:r>
              <a:rPr lang="en-PH" dirty="0"/>
              <a:t> </a:t>
            </a:r>
            <a:r>
              <a:rPr lang="en-PH" dirty="0" err="1"/>
              <a:t>kundi</a:t>
            </a:r>
            <a:r>
              <a:rPr lang="en-PH" dirty="0"/>
              <a:t> </a:t>
            </a:r>
            <a:r>
              <a:rPr lang="en-PH" dirty="0" err="1"/>
              <a:t>sa</a:t>
            </a:r>
            <a:r>
              <a:rPr lang="en-PH" dirty="0"/>
              <a:t> </a:t>
            </a:r>
            <a:r>
              <a:rPr lang="en-PH" dirty="0" err="1"/>
              <a:t>buong</a:t>
            </a:r>
            <a:r>
              <a:rPr lang="en-PH" dirty="0"/>
              <a:t> </a:t>
            </a:r>
            <a:r>
              <a:rPr lang="en-PH" dirty="0" err="1"/>
              <a:t>mundo</a:t>
            </a:r>
            <a:r>
              <a:rPr lang="en-PH" dirty="0"/>
              <a:t>.</a:t>
            </a:r>
          </a:p>
          <a:p>
            <a:endParaRPr lang="en-PH" dirty="0"/>
          </a:p>
          <a:p>
            <a:r>
              <a:rPr lang="en-PH" dirty="0" err="1"/>
              <a:t>Ako</a:t>
            </a:r>
            <a:r>
              <a:rPr lang="en-PH" dirty="0"/>
              <a:t> </a:t>
            </a:r>
            <a:r>
              <a:rPr lang="en-PH" dirty="0" err="1"/>
              <a:t>nga</a:t>
            </a:r>
            <a:r>
              <a:rPr lang="en-PH" dirty="0"/>
              <a:t> po </a:t>
            </a:r>
            <a:r>
              <a:rPr lang="en-PH" dirty="0" err="1"/>
              <a:t>pala</a:t>
            </a:r>
            <a:r>
              <a:rPr lang="en-PH" dirty="0"/>
              <a:t> </a:t>
            </a:r>
            <a:r>
              <a:rPr lang="en-PH" dirty="0" err="1"/>
              <a:t>si</a:t>
            </a:r>
            <a:r>
              <a:rPr lang="en-PH" dirty="0"/>
              <a:t> Jonathan Quirimit, ang </a:t>
            </a:r>
            <a:r>
              <a:rPr lang="en-PH" dirty="0" err="1"/>
              <a:t>magbibigay</a:t>
            </a:r>
            <a:r>
              <a:rPr lang="en-PH" dirty="0"/>
              <a:t> ng awareness lecture </a:t>
            </a:r>
            <a:r>
              <a:rPr lang="en-PH" dirty="0" err="1"/>
              <a:t>sa</a:t>
            </a:r>
            <a:r>
              <a:rPr lang="en-PH" dirty="0"/>
              <a:t> </a:t>
            </a:r>
            <a:r>
              <a:rPr lang="en-PH" dirty="0" err="1"/>
              <a:t>inyo</a:t>
            </a:r>
            <a:r>
              <a:rPr lang="en-PH" dirty="0"/>
              <a:t> </a:t>
            </a:r>
            <a:r>
              <a:rPr lang="en-PH" dirty="0" err="1"/>
              <a:t>nga</a:t>
            </a:r>
            <a:r>
              <a:rPr lang="en-PH" dirty="0"/>
              <a:t> </a:t>
            </a:r>
            <a:r>
              <a:rPr lang="en-PH" dirty="0" err="1"/>
              <a:t>umaga</a:t>
            </a:r>
            <a:r>
              <a:rPr lang="en-PH" dirty="0"/>
              <a:t> with the title </a:t>
            </a:r>
            <a:r>
              <a:rPr lang="en-US" b="1" dirty="0"/>
              <a:t>CYBERTHREAT </a:t>
            </a:r>
            <a:r>
              <a:rPr lang="en-PH" b="1"/>
              <a:t>BASIC. </a:t>
            </a:r>
            <a:endParaRPr lang="en-PH" dirty="0"/>
          </a:p>
          <a:p>
            <a:endParaRPr lang="en-PH" dirty="0"/>
          </a:p>
        </p:txBody>
      </p:sp>
      <p:sp>
        <p:nvSpPr>
          <p:cNvPr id="4" name="Slide Number Placeholder 3"/>
          <p:cNvSpPr>
            <a:spLocks noGrp="1"/>
          </p:cNvSpPr>
          <p:nvPr>
            <p:ph type="sldNum" sz="quarter" idx="5"/>
          </p:nvPr>
        </p:nvSpPr>
        <p:spPr/>
        <p:txBody>
          <a:bodyPr/>
          <a:lstStyle/>
          <a:p>
            <a:fld id="{AF533E96-F078-4B3D-A8F4-F1AF21EBC357}" type="slidenum">
              <a:rPr lang="en-US" smtClean="0"/>
              <a:t>1</a:t>
            </a:fld>
            <a:endParaRPr lang="en-US"/>
          </a:p>
        </p:txBody>
      </p:sp>
    </p:spTree>
    <p:extLst>
      <p:ext uri="{BB962C8B-B14F-4D97-AF65-F5344CB8AC3E}">
        <p14:creationId xmlns:p14="http://schemas.microsoft.com/office/powerpoint/2010/main" val="31883432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err="1"/>
              <a:t>OneExpert</a:t>
            </a:r>
            <a:r>
              <a:rPr lang="en-PH" sz="2000" dirty="0"/>
              <a:t> is a publicly available registry of Filipino experts in the field of science and technology that provides assistance to their clients.</a:t>
            </a:r>
          </a:p>
        </p:txBody>
      </p:sp>
      <p:sp>
        <p:nvSpPr>
          <p:cNvPr id="4" name="Slide Number Placeholder 3"/>
          <p:cNvSpPr>
            <a:spLocks noGrp="1"/>
          </p:cNvSpPr>
          <p:nvPr>
            <p:ph type="sldNum" sz="quarter" idx="5"/>
          </p:nvPr>
        </p:nvSpPr>
        <p:spPr/>
        <p:txBody>
          <a:bodyPr/>
          <a:lstStyle/>
          <a:p>
            <a:fld id="{AF533E96-F078-4B3D-A8F4-F1AF21EBC357}" type="slidenum">
              <a:rPr lang="en-US" smtClean="0"/>
              <a:t>10</a:t>
            </a:fld>
            <a:endParaRPr lang="en-US"/>
          </a:p>
        </p:txBody>
      </p:sp>
    </p:spTree>
    <p:extLst>
      <p:ext uri="{BB962C8B-B14F-4D97-AF65-F5344CB8AC3E}">
        <p14:creationId xmlns:p14="http://schemas.microsoft.com/office/powerpoint/2010/main" val="3092802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11</a:t>
            </a:fld>
            <a:endParaRPr lang="en-US"/>
          </a:p>
        </p:txBody>
      </p:sp>
    </p:spTree>
    <p:extLst>
      <p:ext uri="{BB962C8B-B14F-4D97-AF65-F5344CB8AC3E}">
        <p14:creationId xmlns:p14="http://schemas.microsoft.com/office/powerpoint/2010/main" val="40202311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err="1"/>
              <a:t>Ngayon</a:t>
            </a:r>
            <a:r>
              <a:rPr lang="en-PH" sz="2000" dirty="0"/>
              <a:t> naman po </a:t>
            </a:r>
            <a:r>
              <a:rPr lang="en-PH" sz="2000" dirty="0" err="1"/>
              <a:t>dumako</a:t>
            </a:r>
            <a:r>
              <a:rPr lang="en-PH" sz="2000" dirty="0"/>
              <a:t> tayo </a:t>
            </a:r>
            <a:r>
              <a:rPr lang="en-PH" sz="2000" dirty="0" err="1"/>
              <a:t>sa</a:t>
            </a:r>
            <a:r>
              <a:rPr lang="en-PH" sz="2000" dirty="0"/>
              <a:t> isa pang threat, ang phishing.</a:t>
            </a:r>
          </a:p>
          <a:p>
            <a:pPr marL="0" indent="0">
              <a:buFontTx/>
              <a:buNone/>
            </a:pPr>
            <a:r>
              <a:rPr lang="en-PH" sz="2000" dirty="0"/>
              <a:t>Ano </a:t>
            </a:r>
            <a:r>
              <a:rPr lang="en-PH" sz="2000" dirty="0" err="1"/>
              <a:t>nga</a:t>
            </a:r>
            <a:r>
              <a:rPr lang="en-PH" sz="2000" dirty="0"/>
              <a:t> </a:t>
            </a:r>
            <a:r>
              <a:rPr lang="en-PH" sz="2000" dirty="0" err="1"/>
              <a:t>ba</a:t>
            </a:r>
            <a:r>
              <a:rPr lang="en-PH" sz="2000" dirty="0"/>
              <a:t> ang phishing?..............</a:t>
            </a:r>
          </a:p>
          <a:p>
            <a:pPr marL="0" indent="0">
              <a:buFontTx/>
              <a:buNone/>
            </a:pPr>
            <a:endParaRPr lang="en-PH" sz="2000" dirty="0"/>
          </a:p>
          <a:p>
            <a:pPr marL="0" indent="0">
              <a:buFontTx/>
              <a:buNone/>
            </a:pPr>
            <a:r>
              <a:rPr lang="en-PH" sz="2000" dirty="0"/>
              <a:t>Paano natin </a:t>
            </a:r>
            <a:r>
              <a:rPr lang="en-PH" sz="2000" dirty="0" err="1"/>
              <a:t>malalaman</a:t>
            </a:r>
            <a:r>
              <a:rPr lang="en-PH" sz="2000" dirty="0"/>
              <a:t> kung ang </a:t>
            </a:r>
            <a:r>
              <a:rPr lang="en-PH" sz="2000" dirty="0" err="1"/>
              <a:t>isang</a:t>
            </a:r>
            <a:r>
              <a:rPr lang="en-PH" sz="2000" dirty="0"/>
              <a:t> email or </a:t>
            </a:r>
            <a:r>
              <a:rPr lang="en-PH" sz="2000" dirty="0" err="1"/>
              <a:t>sms</a:t>
            </a:r>
            <a:r>
              <a:rPr lang="en-PH" sz="2000" dirty="0"/>
              <a:t> ay phishing?</a:t>
            </a:r>
          </a:p>
          <a:p>
            <a:pPr marL="0" indent="0">
              <a:buFontTx/>
              <a:buNone/>
            </a:pPr>
            <a:endParaRPr lang="en-PH" sz="2000" dirty="0"/>
          </a:p>
          <a:p>
            <a:pPr marL="0" indent="0">
              <a:buFontTx/>
              <a:buNone/>
            </a:pPr>
            <a:r>
              <a:rPr lang="en-PH" sz="3200" b="1" i="0" dirty="0">
                <a:effectLst/>
                <a:latin typeface="Söhne"/>
              </a:rPr>
              <a:t>Unsolicited messages</a:t>
            </a:r>
          </a:p>
          <a:p>
            <a:pPr marL="0" indent="0">
              <a:buFontTx/>
              <a:buNone/>
            </a:pPr>
            <a:r>
              <a:rPr lang="en-PH" sz="3200" b="1" i="0" dirty="0">
                <a:effectLst/>
                <a:latin typeface="Söhne"/>
              </a:rPr>
              <a:t>Generic Greetings</a:t>
            </a:r>
          </a:p>
          <a:p>
            <a:pPr marL="0" indent="0">
              <a:buFontTx/>
              <a:buNone/>
            </a:pPr>
            <a:r>
              <a:rPr lang="en-PH" sz="3200" b="1" i="0" dirty="0">
                <a:effectLst/>
                <a:latin typeface="Söhne"/>
              </a:rPr>
              <a:t>Sense of urgency</a:t>
            </a:r>
          </a:p>
          <a:p>
            <a:pPr marL="0" indent="0">
              <a:buFontTx/>
              <a:buNone/>
            </a:pPr>
            <a:r>
              <a:rPr lang="en-US" sz="3200" b="1" i="0" dirty="0">
                <a:effectLst/>
                <a:latin typeface="Söhne"/>
              </a:rPr>
              <a:t>Misspelled Words and Grammar Errors</a:t>
            </a:r>
          </a:p>
          <a:p>
            <a:pPr marL="0" indent="0">
              <a:buFontTx/>
              <a:buNone/>
            </a:pPr>
            <a:r>
              <a:rPr lang="en-PH" sz="3200" b="1" i="0" dirty="0">
                <a:effectLst/>
                <a:latin typeface="Söhne"/>
              </a:rPr>
              <a:t>Fake Links– closely resembles the legitimate </a:t>
            </a:r>
            <a:r>
              <a:rPr lang="en-PH" sz="3200" b="1" i="0" dirty="0" err="1">
                <a:effectLst/>
                <a:latin typeface="Söhne"/>
              </a:rPr>
              <a:t>url</a:t>
            </a:r>
            <a:endParaRPr lang="en-PH" sz="3200" b="1" i="0" dirty="0">
              <a:effectLst/>
              <a:latin typeface="Söhne"/>
            </a:endParaRPr>
          </a:p>
          <a:p>
            <a:pPr marL="0" indent="0">
              <a:buFontTx/>
              <a:buNone/>
            </a:pPr>
            <a:r>
              <a:rPr lang="en-PH" sz="3200" b="1" i="0" dirty="0">
                <a:effectLst/>
                <a:latin typeface="Söhne"/>
              </a:rPr>
              <a:t>Attachments</a:t>
            </a:r>
            <a:endParaRPr lang="en-US" sz="3200" b="1" i="0" dirty="0">
              <a:effectLst/>
              <a:latin typeface="Söhne"/>
            </a:endParaRPr>
          </a:p>
          <a:p>
            <a:pPr marL="0" indent="0">
              <a:buFontTx/>
              <a:buNone/>
            </a:pPr>
            <a:r>
              <a:rPr lang="en-PH" sz="3200" b="1" i="0" dirty="0">
                <a:effectLst/>
                <a:latin typeface="Söhne"/>
              </a:rPr>
              <a:t>Incentives and Promotions</a:t>
            </a:r>
            <a:r>
              <a:rPr lang="en-US" sz="3200" b="1" i="0" dirty="0">
                <a:effectLst/>
                <a:latin typeface="Söhne"/>
              </a:rPr>
              <a:t> – prizes, discounts</a:t>
            </a:r>
          </a:p>
          <a:p>
            <a:pPr marL="0" indent="0">
              <a:buFontTx/>
              <a:buNone/>
            </a:pPr>
            <a:r>
              <a:rPr lang="en-PH" sz="3200" b="1" i="0" dirty="0">
                <a:effectLst/>
                <a:latin typeface="Söhne"/>
              </a:rPr>
              <a:t>Requests for Sensitive Information</a:t>
            </a: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12</a:t>
            </a:fld>
            <a:endParaRPr lang="en-US"/>
          </a:p>
        </p:txBody>
      </p:sp>
    </p:spTree>
    <p:extLst>
      <p:ext uri="{BB962C8B-B14F-4D97-AF65-F5344CB8AC3E}">
        <p14:creationId xmlns:p14="http://schemas.microsoft.com/office/powerpoint/2010/main" val="2791600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The following slides are just some of the examples of email phishing.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Sino </a:t>
            </a:r>
            <a:r>
              <a:rPr lang="en-PH" sz="2000" dirty="0" err="1"/>
              <a:t>sa</a:t>
            </a:r>
            <a:r>
              <a:rPr lang="en-PH" sz="2000" dirty="0"/>
              <a:t> </a:t>
            </a:r>
            <a:r>
              <a:rPr lang="en-PH" sz="2000" dirty="0" err="1"/>
              <a:t>inyo</a:t>
            </a:r>
            <a:r>
              <a:rPr lang="en-PH" sz="2000" dirty="0"/>
              <a:t> ang </a:t>
            </a:r>
            <a:r>
              <a:rPr lang="en-PH" sz="2000" dirty="0" err="1"/>
              <a:t>nakarecieve</a:t>
            </a:r>
            <a:r>
              <a:rPr lang="en-PH" sz="2000" dirty="0"/>
              <a:t> </a:t>
            </a:r>
            <a:r>
              <a:rPr lang="en-PH" sz="2000" dirty="0" err="1"/>
              <a:t>nito</a:t>
            </a:r>
            <a:r>
              <a:rPr lang="en-PH" sz="2000" dirty="0"/>
              <a:t>? </a:t>
            </a:r>
            <a:r>
              <a:rPr lang="en-PH" sz="2000" dirty="0" err="1"/>
              <a:t>Marami</a:t>
            </a:r>
            <a:r>
              <a:rPr lang="en-PH" sz="2000" dirty="0"/>
              <a:t> po </a:t>
            </a:r>
            <a:r>
              <a:rPr lang="en-PH" sz="2000" dirty="0" err="1"/>
              <a:t>kaming</a:t>
            </a:r>
            <a:r>
              <a:rPr lang="en-PH" sz="2000" dirty="0"/>
              <a:t> </a:t>
            </a:r>
            <a:r>
              <a:rPr lang="en-PH" sz="2000" dirty="0" err="1"/>
              <a:t>narecieve</a:t>
            </a:r>
            <a:r>
              <a:rPr lang="en-PH" sz="2000" dirty="0"/>
              <a:t> </a:t>
            </a:r>
            <a:r>
              <a:rPr lang="en-PH" sz="2000" dirty="0" err="1"/>
              <a:t>na</a:t>
            </a:r>
            <a:r>
              <a:rPr lang="en-PH" sz="2000" dirty="0"/>
              <a:t> </a:t>
            </a:r>
            <a:r>
              <a:rPr lang="en-PH" sz="2000" dirty="0" err="1"/>
              <a:t>mga</a:t>
            </a:r>
            <a:r>
              <a:rPr lang="en-PH" sz="2000" dirty="0"/>
              <a:t> </a:t>
            </a:r>
            <a:r>
              <a:rPr lang="en-PH" sz="2000" dirty="0" err="1"/>
              <a:t>ganitong</a:t>
            </a:r>
            <a:r>
              <a:rPr lang="en-PH" sz="2000" dirty="0"/>
              <a:t> email </a:t>
            </a:r>
            <a:r>
              <a:rPr lang="en-PH" sz="2000" dirty="0" err="1"/>
              <a:t>nitong</a:t>
            </a:r>
            <a:r>
              <a:rPr lang="en-PH" sz="2000" dirty="0"/>
              <a:t> </a:t>
            </a:r>
            <a:r>
              <a:rPr lang="en-PH" sz="2000" dirty="0" err="1"/>
              <a:t>mga</a:t>
            </a:r>
            <a:r>
              <a:rPr lang="en-PH" sz="2000" dirty="0"/>
              <a:t> </a:t>
            </a:r>
            <a:r>
              <a:rPr lang="en-PH" sz="2000" dirty="0" err="1"/>
              <a:t>nakaraang</a:t>
            </a:r>
            <a:r>
              <a:rPr lang="en-PH" sz="2000" dirty="0"/>
              <a:t> </a:t>
            </a:r>
            <a:r>
              <a:rPr lang="en-PH" sz="2000" dirty="0" err="1"/>
              <a:t>buwan</a:t>
            </a:r>
            <a:r>
              <a:rPr lang="en-PH" sz="2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Ito ay </a:t>
            </a:r>
            <a:r>
              <a:rPr lang="en-PH" sz="2000" dirty="0" err="1"/>
              <a:t>isang</a:t>
            </a:r>
            <a:r>
              <a:rPr lang="en-PH" sz="2000" dirty="0"/>
              <a:t> </a:t>
            </a:r>
            <a:r>
              <a:rPr lang="en-PH" sz="2000" dirty="0" err="1"/>
              <a:t>halimbawa</a:t>
            </a:r>
            <a:r>
              <a:rPr lang="en-PH" sz="2000" dirty="0"/>
              <a:t> ng spear-phishing.</a:t>
            </a:r>
          </a:p>
          <a:p>
            <a:pPr marL="171450" indent="-171450">
              <a:buFontTx/>
              <a:buChar char="-"/>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13</a:t>
            </a:fld>
            <a:endParaRPr lang="en-US"/>
          </a:p>
        </p:txBody>
      </p:sp>
    </p:spTree>
    <p:extLst>
      <p:ext uri="{BB962C8B-B14F-4D97-AF65-F5344CB8AC3E}">
        <p14:creationId xmlns:p14="http://schemas.microsoft.com/office/powerpoint/2010/main" val="3825990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err="1"/>
              <a:t>Eto</a:t>
            </a:r>
            <a:r>
              <a:rPr lang="en-PH" sz="2000" dirty="0"/>
              <a:t> naman po may sense of urgency.</a:t>
            </a:r>
          </a:p>
        </p:txBody>
      </p:sp>
      <p:sp>
        <p:nvSpPr>
          <p:cNvPr id="4" name="Slide Number Placeholder 3"/>
          <p:cNvSpPr>
            <a:spLocks noGrp="1"/>
          </p:cNvSpPr>
          <p:nvPr>
            <p:ph type="sldNum" sz="quarter" idx="5"/>
          </p:nvPr>
        </p:nvSpPr>
        <p:spPr/>
        <p:txBody>
          <a:bodyPr/>
          <a:lstStyle/>
          <a:p>
            <a:fld id="{AF533E96-F078-4B3D-A8F4-F1AF21EBC357}" type="slidenum">
              <a:rPr lang="en-US" smtClean="0"/>
              <a:t>14</a:t>
            </a:fld>
            <a:endParaRPr lang="en-US"/>
          </a:p>
        </p:txBody>
      </p:sp>
    </p:spTree>
    <p:extLst>
      <p:ext uri="{BB962C8B-B14F-4D97-AF65-F5344CB8AC3E}">
        <p14:creationId xmlns:p14="http://schemas.microsoft.com/office/powerpoint/2010/main" val="21030973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err="1"/>
              <a:t>Eto</a:t>
            </a:r>
            <a:r>
              <a:rPr lang="en-PH" sz="2000" dirty="0"/>
              <a:t> pa po isa, </a:t>
            </a:r>
            <a:r>
              <a:rPr lang="en-PH" sz="2000" dirty="0" err="1"/>
              <a:t>pati</a:t>
            </a:r>
            <a:r>
              <a:rPr lang="en-PH" sz="2000" dirty="0"/>
              <a:t> zoom meeting zoom link </a:t>
            </a:r>
            <a:r>
              <a:rPr lang="en-PH" sz="2000" dirty="0" err="1"/>
              <a:t>ginagamit</a:t>
            </a:r>
            <a:r>
              <a:rPr lang="en-PH" sz="2000" dirty="0"/>
              <a:t> </a:t>
            </a:r>
            <a:r>
              <a:rPr lang="en-PH" sz="2000" dirty="0" err="1"/>
              <a:t>nila</a:t>
            </a:r>
            <a:r>
              <a:rPr lang="en-PH" sz="2000" dirty="0"/>
              <a:t>.</a:t>
            </a:r>
          </a:p>
        </p:txBody>
      </p:sp>
      <p:sp>
        <p:nvSpPr>
          <p:cNvPr id="4" name="Slide Number Placeholder 3"/>
          <p:cNvSpPr>
            <a:spLocks noGrp="1"/>
          </p:cNvSpPr>
          <p:nvPr>
            <p:ph type="sldNum" sz="quarter" idx="5"/>
          </p:nvPr>
        </p:nvSpPr>
        <p:spPr/>
        <p:txBody>
          <a:bodyPr/>
          <a:lstStyle/>
          <a:p>
            <a:fld id="{AF533E96-F078-4B3D-A8F4-F1AF21EBC357}" type="slidenum">
              <a:rPr lang="en-US" smtClean="0"/>
              <a:t>15</a:t>
            </a:fld>
            <a:endParaRPr lang="en-US"/>
          </a:p>
        </p:txBody>
      </p:sp>
    </p:spTree>
    <p:extLst>
      <p:ext uri="{BB962C8B-B14F-4D97-AF65-F5344CB8AC3E}">
        <p14:creationId xmlns:p14="http://schemas.microsoft.com/office/powerpoint/2010/main" val="23505325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Ito naman po </a:t>
            </a:r>
            <a:r>
              <a:rPr lang="en-PH" sz="2000" dirty="0" err="1"/>
              <a:t>temang</a:t>
            </a:r>
            <a:r>
              <a:rPr lang="en-PH" sz="2000" dirty="0"/>
              <a:t> Incentive. </a:t>
            </a:r>
            <a:r>
              <a:rPr lang="en-PH" sz="2000" dirty="0" err="1"/>
              <a:t>Madalas</a:t>
            </a:r>
            <a:r>
              <a:rPr lang="en-PH" sz="2000" dirty="0"/>
              <a:t> may </a:t>
            </a:r>
            <a:r>
              <a:rPr lang="en-PH" sz="2000" dirty="0" err="1"/>
              <a:t>narerecieve</a:t>
            </a:r>
            <a:r>
              <a:rPr lang="en-PH" sz="2000" dirty="0"/>
              <a:t> </a:t>
            </a:r>
            <a:r>
              <a:rPr lang="en-PH" sz="2000" dirty="0" err="1"/>
              <a:t>tayong</a:t>
            </a:r>
            <a:r>
              <a:rPr lang="en-PH" sz="2000" dirty="0"/>
              <a:t> email o text messages </a:t>
            </a:r>
            <a:r>
              <a:rPr lang="en-PH" sz="2000" dirty="0" err="1"/>
              <a:t>na</a:t>
            </a:r>
            <a:r>
              <a:rPr lang="en-PH" sz="2000" dirty="0"/>
              <a:t> </a:t>
            </a:r>
            <a:r>
              <a:rPr lang="en-PH" sz="2000" dirty="0" err="1"/>
              <a:t>nagsasabing</a:t>
            </a:r>
            <a:r>
              <a:rPr lang="en-PH" sz="2000" dirty="0"/>
              <a:t> </a:t>
            </a:r>
            <a:r>
              <a:rPr lang="en-PH" sz="2000" dirty="0" err="1"/>
              <a:t>nanalo</a:t>
            </a:r>
            <a:r>
              <a:rPr lang="en-PH" sz="2000" dirty="0"/>
              <a:t> tayo </a:t>
            </a:r>
            <a:r>
              <a:rPr lang="en-PH" sz="2000" dirty="0" err="1"/>
              <a:t>kahit</a:t>
            </a:r>
            <a:r>
              <a:rPr lang="en-PH" sz="2000" dirty="0"/>
              <a:t> </a:t>
            </a:r>
            <a:r>
              <a:rPr lang="en-PH" sz="2000" dirty="0" err="1"/>
              <a:t>wala</a:t>
            </a:r>
            <a:r>
              <a:rPr lang="en-PH" sz="2000" dirty="0"/>
              <a:t> naman </a:t>
            </a:r>
            <a:r>
              <a:rPr lang="en-PH" sz="2000" dirty="0" err="1"/>
              <a:t>tayong</a:t>
            </a:r>
            <a:r>
              <a:rPr lang="en-PH" sz="2000" dirty="0"/>
              <a:t> </a:t>
            </a:r>
            <a:r>
              <a:rPr lang="en-PH" sz="2000" dirty="0" err="1"/>
              <a:t>sinalihan</a:t>
            </a:r>
            <a:r>
              <a:rPr lang="en-PH" sz="2000" dirty="0"/>
              <a:t>.</a:t>
            </a:r>
          </a:p>
        </p:txBody>
      </p:sp>
      <p:sp>
        <p:nvSpPr>
          <p:cNvPr id="4" name="Slide Number Placeholder 3"/>
          <p:cNvSpPr>
            <a:spLocks noGrp="1"/>
          </p:cNvSpPr>
          <p:nvPr>
            <p:ph type="sldNum" sz="quarter" idx="5"/>
          </p:nvPr>
        </p:nvSpPr>
        <p:spPr/>
        <p:txBody>
          <a:bodyPr/>
          <a:lstStyle/>
          <a:p>
            <a:fld id="{AF533E96-F078-4B3D-A8F4-F1AF21EBC357}" type="slidenum">
              <a:rPr lang="en-US" smtClean="0"/>
              <a:t>16</a:t>
            </a:fld>
            <a:endParaRPr lang="en-US"/>
          </a:p>
        </p:txBody>
      </p:sp>
    </p:spTree>
    <p:extLst>
      <p:ext uri="{BB962C8B-B14F-4D97-AF65-F5344CB8AC3E}">
        <p14:creationId xmlns:p14="http://schemas.microsoft.com/office/powerpoint/2010/main" val="17052179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err="1"/>
              <a:t>Dumako</a:t>
            </a:r>
            <a:r>
              <a:rPr lang="en-PH" sz="2000" dirty="0"/>
              <a:t> </a:t>
            </a:r>
            <a:r>
              <a:rPr lang="en-PH" sz="2000" dirty="0" err="1"/>
              <a:t>namn</a:t>
            </a:r>
            <a:r>
              <a:rPr lang="en-PH" sz="2000" dirty="0"/>
              <a:t> po tayo </a:t>
            </a:r>
            <a:r>
              <a:rPr lang="en-PH" sz="2000" dirty="0" err="1"/>
              <a:t>sa</a:t>
            </a:r>
            <a:r>
              <a:rPr lang="en-PH" sz="2000" dirty="0"/>
              <a:t> isa pang </a:t>
            </a:r>
            <a:r>
              <a:rPr lang="en-PH" sz="2000" dirty="0" err="1"/>
              <a:t>uri</a:t>
            </a:r>
            <a:r>
              <a:rPr lang="en-PH" sz="2000" dirty="0"/>
              <a:t> ng Threat </a:t>
            </a:r>
            <a:r>
              <a:rPr lang="en-PH" sz="2000" dirty="0" err="1"/>
              <a:t>na</a:t>
            </a:r>
            <a:r>
              <a:rPr lang="en-PH" sz="2000" dirty="0"/>
              <a:t> </a:t>
            </a:r>
            <a:r>
              <a:rPr lang="en-PH" sz="2000" dirty="0" err="1"/>
              <a:t>mainit</a:t>
            </a:r>
            <a:r>
              <a:rPr lang="en-PH" sz="2000" dirty="0"/>
              <a:t> </a:t>
            </a:r>
            <a:r>
              <a:rPr lang="en-PH" sz="2000" dirty="0" err="1"/>
              <a:t>init</a:t>
            </a:r>
            <a:r>
              <a:rPr lang="en-PH" sz="2000" dirty="0"/>
              <a:t> pa </a:t>
            </a:r>
            <a:r>
              <a:rPr lang="en-PH" sz="2000" dirty="0" err="1"/>
              <a:t>na</a:t>
            </a:r>
            <a:r>
              <a:rPr lang="en-PH" sz="2000" dirty="0"/>
              <a:t> issue </a:t>
            </a:r>
            <a:r>
              <a:rPr lang="en-PH" sz="2000" dirty="0" err="1"/>
              <a:t>sa</a:t>
            </a:r>
            <a:r>
              <a:rPr lang="en-PH" sz="2000" dirty="0"/>
              <a:t> </a:t>
            </a:r>
            <a:r>
              <a:rPr lang="en-PH" sz="2000" dirty="0" err="1"/>
              <a:t>buong</a:t>
            </a:r>
            <a:r>
              <a:rPr lang="en-PH" sz="2000" dirty="0"/>
              <a:t> </a:t>
            </a:r>
            <a:r>
              <a:rPr lang="en-PH" sz="2000" dirty="0" err="1"/>
              <a:t>bansa</a:t>
            </a:r>
            <a:r>
              <a:rPr lang="en-PH" sz="2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There are actually 2 types of ransomware: Locker and Crypto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Question: </a:t>
            </a:r>
            <a:r>
              <a:rPr lang="en-PH" sz="2000" dirty="0" err="1"/>
              <a:t>Pano</a:t>
            </a:r>
            <a:r>
              <a:rPr lang="en-PH" sz="2000" dirty="0"/>
              <a:t> tayo </a:t>
            </a:r>
            <a:r>
              <a:rPr lang="en-PH" sz="2000" dirty="0" err="1"/>
              <a:t>posibleng</a:t>
            </a:r>
            <a:r>
              <a:rPr lang="en-PH" sz="2000" dirty="0"/>
              <a:t> </a:t>
            </a:r>
            <a:r>
              <a:rPr lang="en-PH" sz="2000" dirty="0" err="1"/>
              <a:t>mainfect</a:t>
            </a:r>
            <a:r>
              <a:rPr lang="en-PH" sz="2000" dirty="0"/>
              <a:t> ng ransomware? (</a:t>
            </a:r>
            <a:r>
              <a:rPr lang="en-PH" sz="2000" dirty="0" err="1"/>
              <a:t>eto</a:t>
            </a:r>
            <a:r>
              <a:rPr lang="en-PH" sz="2000" dirty="0"/>
              <a:t> </a:t>
            </a:r>
            <a:r>
              <a:rPr lang="en-PH" sz="2000" dirty="0" err="1"/>
              <a:t>yung</a:t>
            </a:r>
            <a:r>
              <a:rPr lang="en-PH" sz="2000" dirty="0"/>
              <a:t> </a:t>
            </a:r>
            <a:r>
              <a:rPr lang="en-PH" sz="2000" dirty="0" err="1"/>
              <a:t>tinatawag</a:t>
            </a:r>
            <a:r>
              <a:rPr lang="en-PH" sz="2000" dirty="0"/>
              <a:t> </a:t>
            </a:r>
            <a:r>
              <a:rPr lang="en-PH" sz="2000" dirty="0" err="1"/>
              <a:t>na</a:t>
            </a:r>
            <a:r>
              <a:rPr lang="en-PH" sz="2000" dirty="0"/>
              <a:t> common vector)</a:t>
            </a:r>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Answer: Isa </a:t>
            </a:r>
            <a:r>
              <a:rPr lang="en-PH" sz="2000" dirty="0" err="1"/>
              <a:t>sa</a:t>
            </a:r>
            <a:r>
              <a:rPr lang="en-PH" sz="2000" dirty="0"/>
              <a:t> </a:t>
            </a:r>
            <a:r>
              <a:rPr lang="en-PH" sz="2000" dirty="0" err="1"/>
              <a:t>pinaka</a:t>
            </a:r>
            <a:r>
              <a:rPr lang="en-PH" sz="2000" dirty="0"/>
              <a:t> common vector ng ransomware ay </a:t>
            </a:r>
            <a:r>
              <a:rPr lang="en-PH" sz="2000" dirty="0" err="1"/>
              <a:t>naggagaling</a:t>
            </a:r>
            <a:r>
              <a:rPr lang="en-PH" sz="2000" dirty="0"/>
              <a:t> </a:t>
            </a:r>
            <a:r>
              <a:rPr lang="en-PH" sz="2000" dirty="0" err="1"/>
              <a:t>sa</a:t>
            </a:r>
            <a:r>
              <a:rPr lang="en-PH" sz="2000" dirty="0"/>
              <a:t> email </a:t>
            </a:r>
            <a:r>
              <a:rPr lang="en-PH" sz="2000" dirty="0" err="1"/>
              <a:t>phising</a:t>
            </a:r>
            <a:r>
              <a:rPr lang="en-PH" sz="2000" dirty="0"/>
              <a:t>. Isa pang </a:t>
            </a:r>
            <a:r>
              <a:rPr lang="en-PH" sz="2000" dirty="0" err="1"/>
              <a:t>pang</a:t>
            </a:r>
            <a:r>
              <a:rPr lang="en-PH" sz="2000" dirty="0"/>
              <a:t> </a:t>
            </a:r>
            <a:r>
              <a:rPr lang="en-PH" sz="2000" dirty="0" err="1"/>
              <a:t>pwedeng</a:t>
            </a:r>
            <a:r>
              <a:rPr lang="en-PH" sz="2000" dirty="0"/>
              <a:t> </a:t>
            </a:r>
            <a:r>
              <a:rPr lang="en-PH" sz="2000" dirty="0" err="1"/>
              <a:t>panggalingan</a:t>
            </a:r>
            <a:r>
              <a:rPr lang="en-PH" sz="2000" dirty="0"/>
              <a:t> ay ang </a:t>
            </a:r>
            <a:r>
              <a:rPr lang="en-PH" sz="2000" dirty="0" err="1"/>
              <a:t>ang</a:t>
            </a:r>
            <a:r>
              <a:rPr lang="en-PH" sz="2000" dirty="0"/>
              <a:t> </a:t>
            </a:r>
            <a:r>
              <a:rPr lang="en-PH" sz="2000" dirty="0" err="1"/>
              <a:t>mga</a:t>
            </a:r>
            <a:r>
              <a:rPr lang="en-PH" sz="2000" dirty="0"/>
              <a:t> websites </a:t>
            </a:r>
            <a:r>
              <a:rPr lang="en-PH" sz="2000" dirty="0" err="1"/>
              <a:t>na</a:t>
            </a:r>
            <a:r>
              <a:rPr lang="en-PH" sz="2000" dirty="0"/>
              <a:t> maraming </a:t>
            </a:r>
            <a:r>
              <a:rPr lang="en-PH" sz="2000" dirty="0" err="1"/>
              <a:t>mga</a:t>
            </a:r>
            <a:r>
              <a:rPr lang="en-PH" sz="2000" dirty="0"/>
              <a:t> pop-ups at </a:t>
            </a:r>
            <a:r>
              <a:rPr lang="en-PH" sz="2000" dirty="0" err="1"/>
              <a:t>yung</a:t>
            </a:r>
            <a:r>
              <a:rPr lang="en-PH" sz="2000" dirty="0"/>
              <a:t> </a:t>
            </a:r>
            <a:r>
              <a:rPr lang="en-PH" sz="2000" dirty="0" err="1"/>
              <a:t>mga</a:t>
            </a:r>
            <a:r>
              <a:rPr lang="en-PH" sz="2000" dirty="0"/>
              <a:t> nag </a:t>
            </a:r>
            <a:r>
              <a:rPr lang="en-PH" sz="2000" dirty="0" err="1"/>
              <a:t>ooffer</a:t>
            </a:r>
            <a:r>
              <a:rPr lang="en-PH" sz="2000" dirty="0"/>
              <a:t> ng </a:t>
            </a:r>
            <a:r>
              <a:rPr lang="en-PH" sz="2000" dirty="0" err="1"/>
              <a:t>mga</a:t>
            </a:r>
            <a:r>
              <a:rPr lang="en-PH" sz="2000" dirty="0"/>
              <a:t> pirated </a:t>
            </a:r>
            <a:r>
              <a:rPr lang="en-PH" sz="2000" dirty="0" err="1"/>
              <a:t>softwares</a:t>
            </a:r>
            <a:r>
              <a:rPr lang="en-PH" sz="2000" dirty="0"/>
              <a:t>. Isa pa pong </a:t>
            </a:r>
            <a:r>
              <a:rPr lang="en-PH" sz="2000" dirty="0" err="1"/>
              <a:t>possibleng</a:t>
            </a:r>
            <a:r>
              <a:rPr lang="en-PH" sz="2000" dirty="0"/>
              <a:t> </a:t>
            </a:r>
            <a:r>
              <a:rPr lang="en-PH" sz="2000" dirty="0" err="1"/>
              <a:t>panggalingan</a:t>
            </a:r>
            <a:r>
              <a:rPr lang="en-PH" sz="2000" dirty="0"/>
              <a:t> ay ang </a:t>
            </a:r>
            <a:r>
              <a:rPr lang="en-PH" sz="2000" dirty="0" err="1"/>
              <a:t>mga</a:t>
            </a:r>
            <a:r>
              <a:rPr lang="en-PH" sz="2000" dirty="0"/>
              <a:t> porn sites.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171450" indent="-171450">
              <a:buFontTx/>
              <a:buChar char="-"/>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17</a:t>
            </a:fld>
            <a:endParaRPr lang="en-US"/>
          </a:p>
        </p:txBody>
      </p:sp>
    </p:spTree>
    <p:extLst>
      <p:ext uri="{BB962C8B-B14F-4D97-AF65-F5344CB8AC3E}">
        <p14:creationId xmlns:p14="http://schemas.microsoft.com/office/powerpoint/2010/main" val="35567928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err="1"/>
              <a:t>Eto</a:t>
            </a:r>
            <a:r>
              <a:rPr lang="en-PH" sz="2000" dirty="0"/>
              <a:t> </a:t>
            </a:r>
            <a:r>
              <a:rPr lang="en-PH" sz="2000" dirty="0" err="1"/>
              <a:t>medyo</a:t>
            </a:r>
            <a:r>
              <a:rPr lang="en-PH" sz="2000" dirty="0"/>
              <a:t> fresh pa…….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They were recently attacked by Medusa Ransomware and demanded $300,000 of </a:t>
            </a:r>
            <a:r>
              <a:rPr lang="en-PH" sz="2000" dirty="0" err="1"/>
              <a:t>ransome</a:t>
            </a:r>
            <a:r>
              <a:rPr lang="en-PH" sz="2000" dirty="0"/>
              <a:t>. Pero </a:t>
            </a:r>
            <a:r>
              <a:rPr lang="en-PH" sz="2000" dirty="0" err="1"/>
              <a:t>nanindigan</a:t>
            </a:r>
            <a:r>
              <a:rPr lang="en-PH" sz="2000" dirty="0"/>
              <a:t> </a:t>
            </a:r>
            <a:r>
              <a:rPr lang="en-PH" sz="2000" dirty="0" err="1"/>
              <a:t>si</a:t>
            </a:r>
            <a:r>
              <a:rPr lang="en-PH" sz="2000" dirty="0"/>
              <a:t> </a:t>
            </a:r>
            <a:r>
              <a:rPr lang="en-PH" sz="2000" dirty="0" err="1"/>
              <a:t>philkealth</a:t>
            </a:r>
            <a:r>
              <a:rPr lang="en-PH" sz="2000" dirty="0"/>
              <a:t> at </a:t>
            </a:r>
            <a:r>
              <a:rPr lang="en-PH" sz="2000" dirty="0" err="1"/>
              <a:t>hindi</a:t>
            </a:r>
            <a:r>
              <a:rPr lang="en-PH" sz="2000" dirty="0"/>
              <a:t> </a:t>
            </a:r>
            <a:r>
              <a:rPr lang="en-PH" sz="2000" dirty="0" err="1"/>
              <a:t>nagbayad</a:t>
            </a:r>
            <a:r>
              <a:rPr lang="en-PH" sz="2000" dirty="0"/>
              <a:t> </a:t>
            </a:r>
            <a:r>
              <a:rPr lang="en-PH" sz="2000" dirty="0" err="1"/>
              <a:t>syempre</a:t>
            </a:r>
            <a:r>
              <a:rPr lang="en-PH" sz="2000" dirty="0"/>
              <a:t> kasi meron </a:t>
            </a:r>
            <a:r>
              <a:rPr lang="en-PH" sz="2000" dirty="0" err="1"/>
              <a:t>atang</a:t>
            </a:r>
            <a:r>
              <a:rPr lang="en-PH" sz="2000" dirty="0"/>
              <a:t> government policy </a:t>
            </a:r>
            <a:r>
              <a:rPr lang="en-PH" sz="2000" dirty="0" err="1"/>
              <a:t>na</a:t>
            </a:r>
            <a:r>
              <a:rPr lang="en-PH" sz="2000" dirty="0"/>
              <a:t> no ransom policy kaya </a:t>
            </a:r>
            <a:r>
              <a:rPr lang="en-PH" sz="2000" dirty="0" err="1"/>
              <a:t>yung</a:t>
            </a:r>
            <a:r>
              <a:rPr lang="en-PH" sz="2000" dirty="0"/>
              <a:t> data </a:t>
            </a:r>
            <a:r>
              <a:rPr lang="en-PH" sz="2000" dirty="0" err="1"/>
              <a:t>na</a:t>
            </a:r>
            <a:r>
              <a:rPr lang="en-PH" sz="2000" dirty="0"/>
              <a:t> </a:t>
            </a:r>
            <a:r>
              <a:rPr lang="en-PH" sz="2000" dirty="0" err="1"/>
              <a:t>nakuha</a:t>
            </a:r>
            <a:r>
              <a:rPr lang="en-PH" sz="2000" dirty="0"/>
              <a:t> ng </a:t>
            </a:r>
            <a:r>
              <a:rPr lang="en-PH" sz="2000" dirty="0" err="1"/>
              <a:t>mga</a:t>
            </a:r>
            <a:r>
              <a:rPr lang="en-PH" sz="2000" dirty="0"/>
              <a:t> hacker ay </a:t>
            </a:r>
            <a:r>
              <a:rPr lang="en-PH" sz="2000" dirty="0" err="1"/>
              <a:t>pinublish</a:t>
            </a:r>
            <a:r>
              <a:rPr lang="en-PH" sz="2000" dirty="0"/>
              <a:t> at available for download </a:t>
            </a:r>
            <a:r>
              <a:rPr lang="en-PH" sz="2000" dirty="0" err="1"/>
              <a:t>sa</a:t>
            </a:r>
            <a:r>
              <a:rPr lang="en-PH" sz="2000" dirty="0"/>
              <a:t> </a:t>
            </a:r>
            <a:r>
              <a:rPr lang="en-PH" sz="2000" dirty="0" err="1"/>
              <a:t>darkweb</a:t>
            </a:r>
            <a:r>
              <a:rPr lang="en-PH" sz="2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Ano ang </a:t>
            </a:r>
            <a:r>
              <a:rPr lang="en-PH" sz="2000" dirty="0" err="1"/>
              <a:t>isang</a:t>
            </a:r>
            <a:r>
              <a:rPr lang="en-PH" sz="2000" dirty="0"/>
              <a:t> </a:t>
            </a:r>
            <a:r>
              <a:rPr lang="en-PH" sz="2000" dirty="0" err="1"/>
              <a:t>tinitingnang</a:t>
            </a:r>
            <a:r>
              <a:rPr lang="en-PH" sz="2000" dirty="0"/>
              <a:t> </a:t>
            </a:r>
            <a:r>
              <a:rPr lang="en-PH" sz="2000" dirty="0" err="1"/>
              <a:t>dahilan</a:t>
            </a:r>
            <a:r>
              <a:rPr lang="en-PH" sz="2000" dirty="0"/>
              <a:t> </a:t>
            </a:r>
            <a:r>
              <a:rPr lang="en-PH" sz="2000" dirty="0" err="1"/>
              <a:t>bakit</a:t>
            </a:r>
            <a:r>
              <a:rPr lang="en-PH" sz="2000" dirty="0"/>
              <a:t> </a:t>
            </a:r>
            <a:r>
              <a:rPr lang="en-PH" sz="2000" dirty="0" err="1"/>
              <a:t>sila</a:t>
            </a:r>
            <a:r>
              <a:rPr lang="en-PH" sz="2000" dirty="0"/>
              <a:t> </a:t>
            </a:r>
            <a:r>
              <a:rPr lang="en-PH" sz="2000" dirty="0" err="1"/>
              <a:t>naransomware</a:t>
            </a:r>
            <a:r>
              <a:rPr lang="en-PH" sz="2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Kasi </a:t>
            </a:r>
            <a:r>
              <a:rPr lang="en-PH" sz="2000" dirty="0" err="1"/>
              <a:t>daw</a:t>
            </a:r>
            <a:r>
              <a:rPr lang="en-PH" sz="2000" dirty="0"/>
              <a:t> expired </a:t>
            </a:r>
            <a:r>
              <a:rPr lang="en-PH" sz="2000" dirty="0" err="1"/>
              <a:t>yung</a:t>
            </a:r>
            <a:r>
              <a:rPr lang="en-PH" sz="2000" dirty="0"/>
              <a:t> anti virus </a:t>
            </a:r>
            <a:r>
              <a:rPr lang="en-PH" sz="2000" dirty="0" err="1"/>
              <a:t>nila</a:t>
            </a:r>
            <a:r>
              <a:rPr lang="en-PH" sz="2000" dirty="0"/>
              <a:t> </a:t>
            </a:r>
            <a:r>
              <a:rPr lang="en-PH" sz="2000" dirty="0" err="1"/>
              <a:t>noong</a:t>
            </a:r>
            <a:r>
              <a:rPr lang="en-PH" sz="2000" dirty="0"/>
              <a:t> April pa. </a:t>
            </a:r>
            <a:r>
              <a:rPr lang="en-PH" sz="2000" dirty="0" err="1"/>
              <a:t>Isinisi</a:t>
            </a:r>
            <a:r>
              <a:rPr lang="en-PH" sz="2000" dirty="0"/>
              <a:t> p </a:t>
            </a:r>
            <a:r>
              <a:rPr lang="en-PH" sz="2000" dirty="0" err="1"/>
              <a:t>nga</a:t>
            </a:r>
            <a:r>
              <a:rPr lang="en-PH" sz="2000" dirty="0"/>
              <a:t> </a:t>
            </a:r>
            <a:r>
              <a:rPr lang="en-PH" sz="2000" dirty="0" err="1"/>
              <a:t>nila</a:t>
            </a:r>
            <a:r>
              <a:rPr lang="en-PH" sz="2000" dirty="0"/>
              <a:t> </a:t>
            </a:r>
            <a:r>
              <a:rPr lang="en-PH" sz="2000" dirty="0" err="1"/>
              <a:t>sa</a:t>
            </a:r>
            <a:r>
              <a:rPr lang="en-PH" sz="2000" dirty="0"/>
              <a:t> procurement </a:t>
            </a:r>
            <a:r>
              <a:rPr lang="en-PH" sz="2000" dirty="0" err="1"/>
              <a:t>nila</a:t>
            </a:r>
            <a:r>
              <a:rPr lang="en-PH" sz="2000" dirty="0"/>
              <a:t> kasi </a:t>
            </a:r>
            <a:r>
              <a:rPr lang="en-PH" sz="2000" dirty="0" err="1"/>
              <a:t>daw</a:t>
            </a:r>
            <a:r>
              <a:rPr lang="en-PH" sz="2000" dirty="0"/>
              <a:t> </a:t>
            </a:r>
            <a:r>
              <a:rPr lang="en-PH" sz="2000" dirty="0" err="1"/>
              <a:t>matagal</a:t>
            </a:r>
            <a:r>
              <a:rPr lang="en-PH" sz="2000" dirty="0"/>
              <a:t> </a:t>
            </a:r>
            <a:r>
              <a:rPr lang="en-PH" sz="2000" dirty="0" err="1"/>
              <a:t>yung</a:t>
            </a:r>
            <a:r>
              <a:rPr lang="en-PH" sz="2000" dirty="0"/>
              <a:t> process ng procurement.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Malaki ang </a:t>
            </a:r>
            <a:r>
              <a:rPr lang="en-PH" sz="2000" dirty="0" err="1"/>
              <a:t>pananagutan</a:t>
            </a:r>
            <a:r>
              <a:rPr lang="en-PH" sz="2000" dirty="0"/>
              <a:t> </a:t>
            </a:r>
            <a:r>
              <a:rPr lang="en-PH" sz="2000" dirty="0" err="1"/>
              <a:t>ni</a:t>
            </a:r>
            <a:r>
              <a:rPr lang="en-PH" sz="2000" dirty="0"/>
              <a:t> </a:t>
            </a:r>
            <a:r>
              <a:rPr lang="en-PH" sz="2000" dirty="0" err="1"/>
              <a:t>philhealth</a:t>
            </a:r>
            <a:r>
              <a:rPr lang="en-PH" sz="2000" dirty="0"/>
              <a:t> </a:t>
            </a:r>
            <a:r>
              <a:rPr lang="en-PH" sz="2000" dirty="0" err="1"/>
              <a:t>diyan</a:t>
            </a:r>
            <a:r>
              <a:rPr lang="en-PH" sz="2000" dirty="0"/>
              <a:t> under DPA of 2012 </a:t>
            </a:r>
            <a:r>
              <a:rPr lang="en-PH" sz="2000" dirty="0" err="1"/>
              <a:t>pag</a:t>
            </a:r>
            <a:r>
              <a:rPr lang="en-PH" sz="2000" dirty="0"/>
              <a:t> </a:t>
            </a:r>
            <a:r>
              <a:rPr lang="en-PH" sz="2000" dirty="0" err="1"/>
              <a:t>napatunayag</a:t>
            </a:r>
            <a:r>
              <a:rPr lang="en-PH" sz="2000" dirty="0"/>
              <a:t> mag negligence </a:t>
            </a:r>
            <a:r>
              <a:rPr lang="en-PH" sz="2000" dirty="0" err="1"/>
              <a:t>sila</a:t>
            </a:r>
            <a:r>
              <a:rPr lang="en-PH" sz="2000" dirty="0"/>
              <a:t> which is obvious naman kasi </a:t>
            </a:r>
            <a:r>
              <a:rPr lang="en-PH" sz="2000" dirty="0" err="1"/>
              <a:t>sa</a:t>
            </a:r>
            <a:r>
              <a:rPr lang="en-PH" sz="2000" dirty="0"/>
              <a:t> anti virus </a:t>
            </a:r>
            <a:r>
              <a:rPr lang="en-PH" sz="2000" dirty="0" err="1"/>
              <a:t>palang</a:t>
            </a:r>
            <a:r>
              <a:rPr lang="en-PH" sz="2000" dirty="0"/>
              <a:t> </a:t>
            </a:r>
            <a:r>
              <a:rPr lang="en-PH" sz="2000" dirty="0" err="1"/>
              <a:t>nila</a:t>
            </a:r>
            <a:r>
              <a:rPr lang="en-PH" sz="2000" dirty="0"/>
              <a:t> </a:t>
            </a:r>
            <a:r>
              <a:rPr lang="en-PH" sz="2000" dirty="0" err="1"/>
              <a:t>bagsak</a:t>
            </a:r>
            <a:r>
              <a:rPr lang="en-PH" sz="2000" dirty="0"/>
              <a:t> n </a:t>
            </a:r>
            <a:r>
              <a:rPr lang="en-PH" sz="2000" dirty="0" err="1"/>
              <a:t>agad</a:t>
            </a:r>
            <a:r>
              <a:rPr lang="en-PH" sz="2000" dirty="0"/>
              <a:t>. May </a:t>
            </a:r>
            <a:r>
              <a:rPr lang="en-PH" sz="2000" dirty="0" err="1"/>
              <a:t>balita</a:t>
            </a:r>
            <a:r>
              <a:rPr lang="en-PH" sz="2000" dirty="0"/>
              <a:t> p </a:t>
            </a:r>
            <a:r>
              <a:rPr lang="en-PH" sz="2000" dirty="0" err="1"/>
              <a:t>nga</a:t>
            </a:r>
            <a:r>
              <a:rPr lang="en-PH" sz="2000" dirty="0"/>
              <a:t> </a:t>
            </a:r>
            <a:r>
              <a:rPr lang="en-PH" sz="2000" dirty="0" err="1"/>
              <a:t>pati</a:t>
            </a:r>
            <a:r>
              <a:rPr lang="en-PH" sz="2000" dirty="0"/>
              <a:t> </a:t>
            </a:r>
            <a:r>
              <a:rPr lang="en-PH" sz="2000" dirty="0" err="1"/>
              <a:t>ung</a:t>
            </a:r>
            <a:r>
              <a:rPr lang="en-PH" sz="2000" dirty="0"/>
              <a:t> firewall </a:t>
            </a:r>
            <a:r>
              <a:rPr lang="en-PH" sz="2000" dirty="0" err="1"/>
              <a:t>ata</a:t>
            </a:r>
            <a:r>
              <a:rPr lang="en-PH" sz="2000" dirty="0"/>
              <a:t> </a:t>
            </a:r>
            <a:r>
              <a:rPr lang="en-PH" sz="2000" dirty="0" err="1"/>
              <a:t>nila</a:t>
            </a:r>
            <a:r>
              <a:rPr lang="en-PH" sz="2000" dirty="0"/>
              <a:t> expired din.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171450" indent="-171450">
              <a:buFontTx/>
              <a:buChar char="-"/>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18</a:t>
            </a:fld>
            <a:endParaRPr lang="en-US"/>
          </a:p>
        </p:txBody>
      </p:sp>
    </p:spTree>
    <p:extLst>
      <p:ext uri="{BB962C8B-B14F-4D97-AF65-F5344CB8AC3E}">
        <p14:creationId xmlns:p14="http://schemas.microsoft.com/office/powerpoint/2010/main" val="5893789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Ayan, </a:t>
            </a:r>
            <a:r>
              <a:rPr lang="en-PH" sz="2000" dirty="0" err="1"/>
              <a:t>dahil</a:t>
            </a:r>
            <a:r>
              <a:rPr lang="en-PH" sz="2000" dirty="0"/>
              <a:t> di </a:t>
            </a:r>
            <a:r>
              <a:rPr lang="en-PH" sz="2000" dirty="0" err="1"/>
              <a:t>sila</a:t>
            </a:r>
            <a:r>
              <a:rPr lang="en-PH" sz="2000" dirty="0"/>
              <a:t> </a:t>
            </a:r>
            <a:r>
              <a:rPr lang="en-PH" sz="2000" dirty="0" err="1"/>
              <a:t>nagbayad</a:t>
            </a:r>
            <a:r>
              <a:rPr lang="en-PH" sz="2000" dirty="0"/>
              <a:t> </a:t>
            </a:r>
            <a:r>
              <a:rPr lang="en-PH" sz="2000" dirty="0" err="1"/>
              <a:t>pinublish</a:t>
            </a:r>
            <a:r>
              <a:rPr lang="en-PH" sz="2000" dirty="0"/>
              <a:t> </a:t>
            </a:r>
            <a:r>
              <a:rPr lang="en-PH" sz="2000" dirty="0" err="1"/>
              <a:t>nila</a:t>
            </a:r>
            <a:r>
              <a:rPr lang="en-PH" sz="2000" dirty="0"/>
              <a:t> </a:t>
            </a:r>
            <a:r>
              <a:rPr lang="en-PH" sz="2000" dirty="0" err="1"/>
              <a:t>sa</a:t>
            </a:r>
            <a:r>
              <a:rPr lang="en-PH" sz="2000" dirty="0"/>
              <a:t> </a:t>
            </a:r>
            <a:r>
              <a:rPr lang="en-PH" sz="2000" dirty="0" err="1"/>
              <a:t>darkweb</a:t>
            </a:r>
            <a:r>
              <a:rPr lang="en-PH" sz="2000"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Sino </a:t>
            </a:r>
            <a:r>
              <a:rPr lang="en-PH" sz="2000" dirty="0" err="1"/>
              <a:t>sa</a:t>
            </a:r>
            <a:r>
              <a:rPr lang="en-PH" sz="2000" dirty="0"/>
              <a:t> </a:t>
            </a:r>
            <a:r>
              <a:rPr lang="en-PH" sz="2000" dirty="0" err="1"/>
              <a:t>inyo</a:t>
            </a:r>
            <a:r>
              <a:rPr lang="en-PH" sz="2000" dirty="0"/>
              <a:t> </a:t>
            </a:r>
            <a:r>
              <a:rPr lang="en-PH" sz="2000" dirty="0" err="1"/>
              <a:t>dito</a:t>
            </a:r>
            <a:r>
              <a:rPr lang="en-PH" sz="2000" dirty="0"/>
              <a:t> may access </a:t>
            </a:r>
            <a:r>
              <a:rPr lang="en-PH" sz="2000" dirty="0" err="1"/>
              <a:t>sa</a:t>
            </a:r>
            <a:r>
              <a:rPr lang="en-PH" sz="2000" dirty="0"/>
              <a:t> </a:t>
            </a:r>
            <a:r>
              <a:rPr lang="en-PH" sz="2000" dirty="0" err="1"/>
              <a:t>darkweb</a:t>
            </a:r>
            <a:r>
              <a:rPr lang="en-PH" sz="2000" dirty="0"/>
              <a:t>? Joke </a:t>
            </a:r>
            <a:r>
              <a:rPr lang="en-PH" sz="2000" dirty="0" err="1"/>
              <a:t>lng</a:t>
            </a:r>
            <a:r>
              <a:rPr lang="en-PH" sz="2000" dirty="0"/>
              <a:t> po.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Wag </a:t>
            </a:r>
            <a:r>
              <a:rPr lang="en-PH" sz="2000" dirty="0" err="1"/>
              <a:t>nyo</a:t>
            </a:r>
            <a:r>
              <a:rPr lang="en-PH" sz="2000" dirty="0"/>
              <a:t> pong </a:t>
            </a:r>
            <a:r>
              <a:rPr lang="en-PH" sz="2000" dirty="0" err="1"/>
              <a:t>tatangkaing</a:t>
            </a:r>
            <a:r>
              <a:rPr lang="en-PH" sz="2000" dirty="0"/>
              <a:t> </a:t>
            </a:r>
            <a:r>
              <a:rPr lang="en-PH" sz="2000" dirty="0" err="1"/>
              <a:t>pasukin</a:t>
            </a:r>
            <a:r>
              <a:rPr lang="en-PH" sz="2000" dirty="0"/>
              <a:t> ang dark web kung </a:t>
            </a:r>
            <a:r>
              <a:rPr lang="en-PH" sz="2000" dirty="0" err="1"/>
              <a:t>hindi</a:t>
            </a:r>
            <a:r>
              <a:rPr lang="en-PH" sz="2000" dirty="0"/>
              <a:t> </a:t>
            </a:r>
            <a:r>
              <a:rPr lang="en-PH" sz="2000" dirty="0" err="1"/>
              <a:t>nyo</a:t>
            </a:r>
            <a:r>
              <a:rPr lang="en-PH" sz="2000" dirty="0"/>
              <a:t> po </a:t>
            </a:r>
            <a:r>
              <a:rPr lang="en-PH" sz="2000" dirty="0" err="1"/>
              <a:t>alam</a:t>
            </a:r>
            <a:r>
              <a:rPr lang="en-PH" sz="2000" dirty="0"/>
              <a:t> ang secure </a:t>
            </a:r>
            <a:r>
              <a:rPr lang="en-PH" sz="2000" dirty="0" err="1"/>
              <a:t>na</a:t>
            </a:r>
            <a:r>
              <a:rPr lang="en-PH" sz="2000" dirty="0"/>
              <a:t> </a:t>
            </a:r>
            <a:r>
              <a:rPr lang="en-PH" sz="2000" dirty="0" err="1"/>
              <a:t>pag</a:t>
            </a:r>
            <a:r>
              <a:rPr lang="en-PH" sz="2000" dirty="0"/>
              <a:t> access </a:t>
            </a:r>
            <a:r>
              <a:rPr lang="en-PH" sz="2000" dirty="0" err="1"/>
              <a:t>dahil</a:t>
            </a:r>
            <a:r>
              <a:rPr lang="en-PH" sz="2000" dirty="0"/>
              <a:t> </a:t>
            </a:r>
            <a:r>
              <a:rPr lang="en-PH" sz="2000" dirty="0" err="1"/>
              <a:t>baka</a:t>
            </a:r>
            <a:r>
              <a:rPr lang="en-PH" sz="2000" dirty="0"/>
              <a:t> </a:t>
            </a:r>
            <a:r>
              <a:rPr lang="en-PH" sz="2000" dirty="0" err="1"/>
              <a:t>bigla</a:t>
            </a:r>
            <a:r>
              <a:rPr lang="en-PH" sz="2000" dirty="0"/>
              <a:t> </a:t>
            </a:r>
            <a:r>
              <a:rPr lang="en-PH" sz="2000" dirty="0" err="1"/>
              <a:t>nlng</a:t>
            </a:r>
            <a:r>
              <a:rPr lang="en-PH" sz="2000" dirty="0"/>
              <a:t> may </a:t>
            </a:r>
            <a:r>
              <a:rPr lang="en-PH" sz="2000" dirty="0" err="1"/>
              <a:t>kumatok</a:t>
            </a:r>
            <a:r>
              <a:rPr lang="en-PH" sz="2000" dirty="0"/>
              <a:t> </a:t>
            </a:r>
            <a:r>
              <a:rPr lang="en-PH" sz="2000" dirty="0" err="1"/>
              <a:t>sa</a:t>
            </a:r>
            <a:r>
              <a:rPr lang="en-PH" sz="2000" dirty="0"/>
              <a:t> </a:t>
            </a:r>
            <a:r>
              <a:rPr lang="en-PH" sz="2000" dirty="0" err="1"/>
              <a:t>inyong</a:t>
            </a:r>
            <a:r>
              <a:rPr lang="en-PH" sz="2000" dirty="0"/>
              <a:t> </a:t>
            </a:r>
            <a:r>
              <a:rPr lang="en-PH" sz="2000" dirty="0" err="1"/>
              <a:t>taga</a:t>
            </a:r>
            <a:r>
              <a:rPr lang="en-PH" sz="2000" dirty="0"/>
              <a:t> NBI or PNP.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171450" indent="-171450">
              <a:buFontTx/>
              <a:buChar char="-"/>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19</a:t>
            </a:fld>
            <a:endParaRPr lang="en-US"/>
          </a:p>
        </p:txBody>
      </p:sp>
    </p:spTree>
    <p:extLst>
      <p:ext uri="{BB962C8B-B14F-4D97-AF65-F5344CB8AC3E}">
        <p14:creationId xmlns:p14="http://schemas.microsoft.com/office/powerpoint/2010/main" val="29082383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sz="2000" b="0" dirty="0"/>
              <a:t>Before we start our awareness lecture, </a:t>
            </a:r>
            <a:r>
              <a:rPr lang="en-PH" sz="2000" b="0" dirty="0" err="1"/>
              <a:t>tingnan</a:t>
            </a:r>
            <a:r>
              <a:rPr lang="en-PH" sz="2000" b="0" dirty="0"/>
              <a:t> </a:t>
            </a:r>
            <a:r>
              <a:rPr lang="en-PH" sz="2000" b="0" dirty="0" err="1"/>
              <a:t>muna</a:t>
            </a:r>
            <a:r>
              <a:rPr lang="en-PH" sz="2000" b="0" dirty="0"/>
              <a:t> natin ang </a:t>
            </a:r>
            <a:r>
              <a:rPr lang="en-PH" sz="2000" b="0" dirty="0" err="1"/>
              <a:t>mga</a:t>
            </a:r>
            <a:r>
              <a:rPr lang="en-PH" sz="2000" b="0" dirty="0"/>
              <a:t> objectives natin </a:t>
            </a:r>
            <a:r>
              <a:rPr lang="en-PH" sz="2000" b="0" dirty="0" err="1"/>
              <a:t>sa</a:t>
            </a:r>
            <a:r>
              <a:rPr lang="en-PH" sz="2000" b="0" dirty="0"/>
              <a:t> </a:t>
            </a:r>
            <a:r>
              <a:rPr lang="en-PH" sz="2000" b="0" dirty="0" err="1"/>
              <a:t>ating</a:t>
            </a:r>
            <a:r>
              <a:rPr lang="en-PH" sz="2000" b="0" dirty="0"/>
              <a:t> topic. </a:t>
            </a:r>
          </a:p>
          <a:p>
            <a:endParaRPr lang="en-PH" sz="2000" b="0" dirty="0"/>
          </a:p>
          <a:p>
            <a:r>
              <a:rPr lang="en-PH" sz="2000" b="0" dirty="0"/>
              <a:t>The objectives of this awareness lecture are, number 1……… </a:t>
            </a:r>
          </a:p>
          <a:p>
            <a:endParaRPr lang="en-PH" sz="2000" b="0" dirty="0"/>
          </a:p>
          <a:p>
            <a:pPr marL="228600" indent="-228600">
              <a:buAutoNum type="arabicPeriod"/>
            </a:pPr>
            <a:r>
              <a:rPr lang="en-PH" sz="2000" b="0" dirty="0"/>
              <a:t>What is cybersecurity? </a:t>
            </a:r>
            <a:r>
              <a:rPr lang="en-PH" sz="2000" b="0" dirty="0" err="1"/>
              <a:t>Ano</a:t>
            </a:r>
            <a:r>
              <a:rPr lang="en-PH" sz="2000" b="0" dirty="0"/>
              <a:t> ang </a:t>
            </a:r>
            <a:r>
              <a:rPr lang="en-PH" sz="2000" b="0" dirty="0" err="1"/>
              <a:t>ibig</a:t>
            </a:r>
            <a:r>
              <a:rPr lang="en-PH" sz="2000" b="0" dirty="0"/>
              <a:t> </a:t>
            </a:r>
            <a:r>
              <a:rPr lang="en-PH" sz="2000" b="0" dirty="0" err="1"/>
              <a:t>sabihin</a:t>
            </a:r>
            <a:r>
              <a:rPr lang="en-PH" sz="2000" b="0" dirty="0"/>
              <a:t> </a:t>
            </a:r>
            <a:r>
              <a:rPr lang="en-PH" sz="2000" b="0" dirty="0" err="1"/>
              <a:t>nito</a:t>
            </a:r>
            <a:r>
              <a:rPr lang="en-PH" sz="2000" b="0" dirty="0"/>
              <a:t> at para </a:t>
            </a:r>
            <a:r>
              <a:rPr lang="en-PH" sz="2000" b="0" dirty="0" err="1"/>
              <a:t>saan</a:t>
            </a:r>
            <a:r>
              <a:rPr lang="en-PH" sz="2000" b="0" dirty="0"/>
              <a:t> </a:t>
            </a:r>
            <a:r>
              <a:rPr lang="en-PH" sz="2000" b="0" dirty="0" err="1"/>
              <a:t>ba</a:t>
            </a:r>
            <a:r>
              <a:rPr lang="en-PH" sz="2000" b="0" dirty="0"/>
              <a:t> </a:t>
            </a:r>
            <a:r>
              <a:rPr lang="en-PH" sz="2000" b="0" dirty="0" err="1"/>
              <a:t>ito</a:t>
            </a:r>
            <a:r>
              <a:rPr lang="en-PH" sz="2000" b="0" dirty="0"/>
              <a:t>.</a:t>
            </a:r>
          </a:p>
          <a:p>
            <a:pPr marL="228600" indent="-228600">
              <a:buAutoNum type="arabicPeriod"/>
            </a:pPr>
            <a:r>
              <a:rPr lang="en-PH" sz="2000" b="0" dirty="0"/>
              <a:t>Understanding the importance of Cybersecurity… at kung </a:t>
            </a:r>
            <a:r>
              <a:rPr lang="en-PH" sz="2000" b="0" dirty="0" err="1"/>
              <a:t>bakit</a:t>
            </a:r>
            <a:r>
              <a:rPr lang="en-PH" sz="2000" b="0" dirty="0"/>
              <a:t> </a:t>
            </a:r>
            <a:r>
              <a:rPr lang="en-PH" sz="2000" b="0" dirty="0" err="1"/>
              <a:t>napakahalagang</a:t>
            </a:r>
            <a:r>
              <a:rPr lang="en-PH" sz="2000" b="0" dirty="0"/>
              <a:t> </a:t>
            </a:r>
            <a:r>
              <a:rPr lang="en-PH" sz="2000" b="0" dirty="0" err="1"/>
              <a:t>maintindihan</a:t>
            </a:r>
            <a:r>
              <a:rPr lang="en-PH" sz="2000" b="0" dirty="0"/>
              <a:t> at </a:t>
            </a:r>
            <a:r>
              <a:rPr lang="en-PH" sz="2000" b="0" dirty="0" err="1"/>
              <a:t>matutunan</a:t>
            </a:r>
            <a:r>
              <a:rPr lang="en-PH" sz="2000" b="0" dirty="0"/>
              <a:t> natin </a:t>
            </a:r>
            <a:r>
              <a:rPr lang="en-PH" sz="2000" b="0" dirty="0" err="1"/>
              <a:t>ito</a:t>
            </a:r>
            <a:r>
              <a:rPr lang="en-PH" sz="2000" b="0" dirty="0"/>
              <a:t> </a:t>
            </a:r>
            <a:r>
              <a:rPr lang="en-PH" sz="2000" b="0" dirty="0" err="1"/>
              <a:t>lalo</a:t>
            </a:r>
            <a:r>
              <a:rPr lang="en-PH" sz="2000" b="0" dirty="0"/>
              <a:t> </a:t>
            </a:r>
            <a:r>
              <a:rPr lang="en-PH" sz="2000" b="0" dirty="0" err="1"/>
              <a:t>na</a:t>
            </a:r>
            <a:r>
              <a:rPr lang="en-PH" sz="2000" b="0" dirty="0"/>
              <a:t> </a:t>
            </a:r>
            <a:r>
              <a:rPr lang="en-PH" sz="2000" b="0" dirty="0" err="1"/>
              <a:t>sa</a:t>
            </a:r>
            <a:r>
              <a:rPr lang="en-PH" sz="2000" b="0" dirty="0"/>
              <a:t> </a:t>
            </a:r>
            <a:r>
              <a:rPr lang="en-PH" sz="2000" b="0" dirty="0" err="1"/>
              <a:t>panahon</a:t>
            </a:r>
            <a:r>
              <a:rPr lang="en-PH" sz="2000" b="0" dirty="0"/>
              <a:t> </a:t>
            </a:r>
            <a:r>
              <a:rPr lang="en-PH" sz="2000" b="0" dirty="0" err="1"/>
              <a:t>ngayon</a:t>
            </a:r>
            <a:r>
              <a:rPr lang="en-PH" sz="2000" b="0" dirty="0"/>
              <a:t>.</a:t>
            </a:r>
          </a:p>
          <a:p>
            <a:pPr marL="228600" indent="-228600">
              <a:buAutoNum type="arabicPeriod"/>
            </a:pPr>
            <a:endParaRPr lang="en-PH" sz="2000" b="0"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2000" b="0" i="0" dirty="0">
                <a:effectLst/>
                <a:latin typeface="Söhne"/>
              </a:rPr>
              <a:t>Understanding the Cybersecurity Threat Landscape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2000" b="0" i="0" dirty="0">
                <a:effectLst/>
                <a:latin typeface="Söhne"/>
              </a:rPr>
              <a:t>We will also explore some of the most dangerous and common types of threats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2000" b="0" i="0" dirty="0">
                <a:effectLst/>
                <a:latin typeface="Söhne"/>
              </a:rPr>
              <a:t>And the last one, how to protect yourself and NKTI against these threats.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PH" sz="2000" b="0" dirty="0"/>
          </a:p>
          <a:p>
            <a:pPr marL="171450" indent="-171450">
              <a:buFontTx/>
              <a:buChar char="-"/>
            </a:pPr>
            <a:endParaRPr lang="en-PH" sz="2000" b="0" dirty="0"/>
          </a:p>
          <a:p>
            <a:pPr marL="171450" indent="-171450">
              <a:buFontTx/>
              <a:buChar char="-"/>
            </a:pPr>
            <a:endParaRPr lang="en-PH" sz="2000" b="0" dirty="0"/>
          </a:p>
          <a:p>
            <a:pPr marL="171450" indent="-171450">
              <a:buFontTx/>
              <a:buChar char="-"/>
            </a:pPr>
            <a:endParaRPr lang="en-PH" b="0" dirty="0"/>
          </a:p>
        </p:txBody>
      </p:sp>
      <p:sp>
        <p:nvSpPr>
          <p:cNvPr id="4" name="Slide Number Placeholder 3"/>
          <p:cNvSpPr>
            <a:spLocks noGrp="1"/>
          </p:cNvSpPr>
          <p:nvPr>
            <p:ph type="sldNum" sz="quarter" idx="5"/>
          </p:nvPr>
        </p:nvSpPr>
        <p:spPr/>
        <p:txBody>
          <a:bodyPr/>
          <a:lstStyle/>
          <a:p>
            <a:fld id="{AF533E96-F078-4B3D-A8F4-F1AF21EBC357}" type="slidenum">
              <a:rPr lang="en-US" smtClean="0"/>
              <a:t>2</a:t>
            </a:fld>
            <a:endParaRPr lang="en-US"/>
          </a:p>
        </p:txBody>
      </p:sp>
    </p:spTree>
    <p:extLst>
      <p:ext uri="{BB962C8B-B14F-4D97-AF65-F5344CB8AC3E}">
        <p14:creationId xmlns:p14="http://schemas.microsoft.com/office/powerpoint/2010/main" val="26469505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Another example of a ransomware which has an estimated damage of $4 billion dollars worldwide is the </a:t>
            </a:r>
            <a:r>
              <a:rPr lang="en-PH" sz="2000" dirty="0" err="1"/>
              <a:t>wannacry</a:t>
            </a:r>
            <a:r>
              <a:rPr lang="en-PH" sz="20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This happened May 2017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This ransomware affected more than 200,000 computers in 150 countries worldwide. Isa </a:t>
            </a:r>
            <a:r>
              <a:rPr lang="en-PH" sz="2000" dirty="0" err="1"/>
              <a:t>sa</a:t>
            </a:r>
            <a:r>
              <a:rPr lang="en-PH" sz="2000" dirty="0"/>
              <a:t> </a:t>
            </a:r>
            <a:r>
              <a:rPr lang="en-PH" sz="2000" dirty="0" err="1"/>
              <a:t>napuruhan</a:t>
            </a:r>
            <a:r>
              <a:rPr lang="en-PH" sz="2000" dirty="0"/>
              <a:t> ng ransomware </a:t>
            </a:r>
            <a:r>
              <a:rPr lang="en-PH" sz="2000" dirty="0" err="1"/>
              <a:t>na</a:t>
            </a:r>
            <a:r>
              <a:rPr lang="en-PH" sz="2000" dirty="0"/>
              <a:t> to is </a:t>
            </a:r>
            <a:r>
              <a:rPr lang="en-PH" sz="2000" dirty="0" err="1"/>
              <a:t>yung</a:t>
            </a:r>
            <a:r>
              <a:rPr lang="en-PH" sz="2000" dirty="0"/>
              <a:t> National Health Service Hospitals ng United Kingdom specifically </a:t>
            </a:r>
            <a:r>
              <a:rPr lang="en-PH" sz="2000" dirty="0" err="1"/>
              <a:t>sa</a:t>
            </a:r>
            <a:r>
              <a:rPr lang="en-PH" sz="2000" dirty="0"/>
              <a:t> England and Scotland. </a:t>
            </a:r>
            <a:r>
              <a:rPr lang="en-PH" sz="2000" dirty="0" err="1"/>
              <a:t>Umabot</a:t>
            </a:r>
            <a:r>
              <a:rPr lang="en-PH" sz="2000" dirty="0"/>
              <a:t> </a:t>
            </a:r>
            <a:r>
              <a:rPr lang="en-PH" sz="2000" dirty="0" err="1"/>
              <a:t>sa</a:t>
            </a:r>
            <a:r>
              <a:rPr lang="en-PH" sz="2000" dirty="0"/>
              <a:t> 70,000 </a:t>
            </a:r>
            <a:r>
              <a:rPr lang="en-PH" sz="2000" dirty="0" err="1"/>
              <a:t>na</a:t>
            </a:r>
            <a:r>
              <a:rPr lang="en-PH" sz="2000" dirty="0"/>
              <a:t> devices </a:t>
            </a:r>
            <a:r>
              <a:rPr lang="en-PH" sz="2000" dirty="0" err="1"/>
              <a:t>tulad</a:t>
            </a:r>
            <a:r>
              <a:rPr lang="en-PH" sz="2000" dirty="0"/>
              <a:t> ng computers, MRI scanners, blood storage refrigerators at OR equipment ang </a:t>
            </a:r>
            <a:r>
              <a:rPr lang="en-PH" sz="2000" dirty="0" err="1"/>
              <a:t>naapetuhan</a:t>
            </a:r>
            <a:r>
              <a:rPr lang="en-PH" sz="2000" dirty="0"/>
              <a:t>. Halos </a:t>
            </a:r>
            <a:r>
              <a:rPr lang="en-PH" sz="2000" dirty="0" err="1"/>
              <a:t>magsara</a:t>
            </a:r>
            <a:r>
              <a:rPr lang="en-PH" sz="2000" dirty="0"/>
              <a:t> </a:t>
            </a:r>
            <a:r>
              <a:rPr lang="en-PH" sz="2000" dirty="0" err="1"/>
              <a:t>yung</a:t>
            </a:r>
            <a:r>
              <a:rPr lang="en-PH" sz="2000" dirty="0"/>
              <a:t> hospital </a:t>
            </a:r>
            <a:r>
              <a:rPr lang="en-PH" sz="2000" dirty="0" err="1"/>
              <a:t>dahil</a:t>
            </a:r>
            <a:r>
              <a:rPr lang="en-PH" sz="2000" dirty="0"/>
              <a:t> doon. </a:t>
            </a:r>
            <a:r>
              <a:rPr lang="en-PH" sz="2000" dirty="0" err="1"/>
              <a:t>Andami</a:t>
            </a:r>
            <a:r>
              <a:rPr lang="en-PH" sz="2000" dirty="0"/>
              <a:t> </a:t>
            </a:r>
            <a:r>
              <a:rPr lang="en-PH" sz="2000" dirty="0" err="1"/>
              <a:t>nilang</a:t>
            </a:r>
            <a:r>
              <a:rPr lang="en-PH" sz="2000" dirty="0"/>
              <a:t> </a:t>
            </a:r>
            <a:r>
              <a:rPr lang="en-PH" sz="2000" dirty="0" err="1"/>
              <a:t>hindi</a:t>
            </a:r>
            <a:r>
              <a:rPr lang="en-PH" sz="2000" dirty="0"/>
              <a:t> </a:t>
            </a:r>
            <a:r>
              <a:rPr lang="en-PH" sz="2000" dirty="0" err="1"/>
              <a:t>dinivert</a:t>
            </a:r>
            <a:r>
              <a:rPr lang="en-PH" sz="2000" dirty="0"/>
              <a:t> </a:t>
            </a:r>
            <a:r>
              <a:rPr lang="en-PH" sz="2000" dirty="0" err="1"/>
              <a:t>na</a:t>
            </a:r>
            <a:r>
              <a:rPr lang="en-PH" sz="2000" dirty="0"/>
              <a:t> </a:t>
            </a:r>
            <a:r>
              <a:rPr lang="en-PH" sz="2000" dirty="0" err="1"/>
              <a:t>mga</a:t>
            </a:r>
            <a:r>
              <a:rPr lang="en-PH" sz="2000" dirty="0"/>
              <a:t> </a:t>
            </a:r>
            <a:r>
              <a:rPr lang="en-PH" sz="2000" dirty="0" err="1"/>
              <a:t>ambulansya</a:t>
            </a:r>
            <a:r>
              <a:rPr lang="en-PH" sz="2000" dirty="0"/>
              <a:t>. Yung </a:t>
            </a:r>
            <a:r>
              <a:rPr lang="en-PH" sz="2000" dirty="0" err="1"/>
              <a:t>mga</a:t>
            </a:r>
            <a:r>
              <a:rPr lang="en-PH" sz="2000" dirty="0"/>
              <a:t> non-critical emergencies </a:t>
            </a:r>
            <a:r>
              <a:rPr lang="en-PH" sz="2000" dirty="0" err="1"/>
              <a:t>nga</a:t>
            </a:r>
            <a:r>
              <a:rPr lang="en-PH" sz="2000" dirty="0"/>
              <a:t> </a:t>
            </a:r>
            <a:r>
              <a:rPr lang="en-PH" sz="2000" dirty="0" err="1"/>
              <a:t>tinanggihan</a:t>
            </a:r>
            <a:r>
              <a:rPr lang="en-PH" sz="2000" dirty="0"/>
              <a:t> </a:t>
            </a:r>
            <a:r>
              <a:rPr lang="en-PH" sz="2000" dirty="0" err="1"/>
              <a:t>narin</a:t>
            </a:r>
            <a:r>
              <a:rPr lang="en-PH" sz="2000" dirty="0"/>
              <a:t> </a:t>
            </a:r>
            <a:r>
              <a:rPr lang="en-PH" sz="2000" dirty="0" err="1"/>
              <a:t>nila</a:t>
            </a:r>
            <a:r>
              <a:rPr lang="en-PH" sz="2000" dirty="0"/>
              <a:t>.</a:t>
            </a:r>
          </a:p>
        </p:txBody>
      </p:sp>
      <p:sp>
        <p:nvSpPr>
          <p:cNvPr id="4" name="Slide Number Placeholder 3"/>
          <p:cNvSpPr>
            <a:spLocks noGrp="1"/>
          </p:cNvSpPr>
          <p:nvPr>
            <p:ph type="sldNum" sz="quarter" idx="5"/>
          </p:nvPr>
        </p:nvSpPr>
        <p:spPr/>
        <p:txBody>
          <a:bodyPr/>
          <a:lstStyle/>
          <a:p>
            <a:fld id="{AF533E96-F078-4B3D-A8F4-F1AF21EBC357}" type="slidenum">
              <a:rPr lang="en-US" smtClean="0"/>
              <a:t>20</a:t>
            </a:fld>
            <a:endParaRPr lang="en-US"/>
          </a:p>
        </p:txBody>
      </p:sp>
    </p:spTree>
    <p:extLst>
      <p:ext uri="{BB962C8B-B14F-4D97-AF65-F5344CB8AC3E}">
        <p14:creationId xmlns:p14="http://schemas.microsoft.com/office/powerpoint/2010/main" val="13974159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This type of exploit actually relies on deception.</a:t>
            </a:r>
          </a:p>
          <a:p>
            <a:pPr marL="0" indent="0">
              <a:buFontTx/>
              <a:buNone/>
            </a:pPr>
            <a:endParaRPr lang="en-PH" sz="2000" dirty="0"/>
          </a:p>
          <a:p>
            <a:pPr marL="0" indent="0">
              <a:buFontTx/>
              <a:buNone/>
            </a:pPr>
            <a:r>
              <a:rPr lang="en-PH" sz="2000" dirty="0"/>
              <a:t>Also, social engineering attacks exploits human vulnerabilities such as trust, curiosity, fear or the desire to help</a:t>
            </a:r>
          </a:p>
          <a:p>
            <a:pPr marL="0" indent="0">
              <a:buFontTx/>
              <a:buNone/>
            </a:pPr>
            <a:endParaRPr lang="en-PH" sz="2000" dirty="0"/>
          </a:p>
          <a:p>
            <a:pPr marL="0" indent="0">
              <a:buFontTx/>
              <a:buNone/>
            </a:pPr>
            <a:r>
              <a:rPr lang="en-PH" sz="2000" dirty="0"/>
              <a:t>They often target the weakest link in the security chain – people – rather than exploiting technical vulnerabilities.</a:t>
            </a:r>
          </a:p>
          <a:p>
            <a:pPr marL="0" indent="0">
              <a:buFontTx/>
              <a:buNone/>
            </a:pPr>
            <a:endParaRPr lang="en-PH" sz="2000" dirty="0"/>
          </a:p>
          <a:p>
            <a:pPr marL="0" indent="0">
              <a:buFontTx/>
              <a:buNone/>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21</a:t>
            </a:fld>
            <a:endParaRPr lang="en-US"/>
          </a:p>
        </p:txBody>
      </p:sp>
    </p:spTree>
    <p:extLst>
      <p:ext uri="{BB962C8B-B14F-4D97-AF65-F5344CB8AC3E}">
        <p14:creationId xmlns:p14="http://schemas.microsoft.com/office/powerpoint/2010/main" val="3064152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These are threats within the organization. These maybe employees, contractors, partners, or other trusted insiders.</a:t>
            </a:r>
          </a:p>
          <a:p>
            <a:pPr marL="0" indent="0">
              <a:buFontTx/>
              <a:buNone/>
            </a:pPr>
            <a:r>
              <a:rPr lang="en-PH" sz="2000" dirty="0"/>
              <a:t>We are considered as an insider threats. </a:t>
            </a:r>
            <a:r>
              <a:rPr lang="en-PH" sz="2000" dirty="0" err="1"/>
              <a:t>Mamaya</a:t>
            </a:r>
            <a:r>
              <a:rPr lang="en-PH" sz="2000" dirty="0"/>
              <a:t> </a:t>
            </a:r>
            <a:r>
              <a:rPr lang="en-PH" sz="2000" dirty="0" err="1"/>
              <a:t>malalaman</a:t>
            </a:r>
            <a:r>
              <a:rPr lang="en-PH" sz="2000" dirty="0"/>
              <a:t> natin kung </a:t>
            </a:r>
            <a:r>
              <a:rPr lang="en-PH" sz="2000" dirty="0" err="1"/>
              <a:t>anong</a:t>
            </a:r>
            <a:r>
              <a:rPr lang="en-PH" sz="2000" dirty="0"/>
              <a:t> </a:t>
            </a:r>
            <a:r>
              <a:rPr lang="en-PH" sz="2000" dirty="0" err="1"/>
              <a:t>klaseng</a:t>
            </a:r>
            <a:r>
              <a:rPr lang="en-PH" sz="2000" dirty="0"/>
              <a:t> insider threats </a:t>
            </a:r>
            <a:r>
              <a:rPr lang="en-PH" sz="2000" dirty="0" err="1"/>
              <a:t>tyo</a:t>
            </a:r>
            <a:r>
              <a:rPr lang="en-PH" sz="2000" dirty="0"/>
              <a:t>.</a:t>
            </a:r>
          </a:p>
          <a:p>
            <a:pPr marL="0" indent="0">
              <a:buFontTx/>
              <a:buNone/>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22</a:t>
            </a:fld>
            <a:endParaRPr lang="en-US"/>
          </a:p>
        </p:txBody>
      </p:sp>
    </p:spTree>
    <p:extLst>
      <p:ext uri="{BB962C8B-B14F-4D97-AF65-F5344CB8AC3E}">
        <p14:creationId xmlns:p14="http://schemas.microsoft.com/office/powerpoint/2010/main" val="24950915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We have 2 types of insider threats: </a:t>
            </a:r>
          </a:p>
          <a:p>
            <a:pPr marL="0" indent="0">
              <a:buFontTx/>
              <a:buNone/>
            </a:pPr>
            <a:endParaRPr lang="en-PH" sz="2000" dirty="0"/>
          </a:p>
          <a:p>
            <a:pPr marL="0" indent="0">
              <a:buFontTx/>
              <a:buNone/>
            </a:pPr>
            <a:r>
              <a:rPr lang="en-PH" sz="2000" dirty="0"/>
              <a:t>First is the Malicious Insider. </a:t>
            </a:r>
          </a:p>
          <a:p>
            <a:pPr marL="0" indent="0">
              <a:buFontTx/>
              <a:buNone/>
            </a:pPr>
            <a:r>
              <a:rPr lang="en-PH" sz="2000" dirty="0"/>
              <a:t>And the second is the unintentional insider. </a:t>
            </a:r>
          </a:p>
        </p:txBody>
      </p:sp>
      <p:sp>
        <p:nvSpPr>
          <p:cNvPr id="4" name="Slide Number Placeholder 3"/>
          <p:cNvSpPr>
            <a:spLocks noGrp="1"/>
          </p:cNvSpPr>
          <p:nvPr>
            <p:ph type="sldNum" sz="quarter" idx="5"/>
          </p:nvPr>
        </p:nvSpPr>
        <p:spPr/>
        <p:txBody>
          <a:bodyPr/>
          <a:lstStyle/>
          <a:p>
            <a:fld id="{AF533E96-F078-4B3D-A8F4-F1AF21EBC357}" type="slidenum">
              <a:rPr lang="en-US" smtClean="0"/>
              <a:t>23</a:t>
            </a:fld>
            <a:endParaRPr lang="en-US"/>
          </a:p>
        </p:txBody>
      </p:sp>
    </p:spTree>
    <p:extLst>
      <p:ext uri="{BB962C8B-B14F-4D97-AF65-F5344CB8AC3E}">
        <p14:creationId xmlns:p14="http://schemas.microsoft.com/office/powerpoint/2010/main" val="14858464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What is a malicious insider?</a:t>
            </a:r>
          </a:p>
          <a:p>
            <a:pPr marL="0" indent="0">
              <a:buFontTx/>
              <a:buNone/>
            </a:pPr>
            <a:endParaRPr lang="en-PH" sz="2000" dirty="0"/>
          </a:p>
          <a:p>
            <a:pPr marL="0" indent="0">
              <a:buFontTx/>
              <a:buNone/>
            </a:pPr>
            <a:r>
              <a:rPr lang="en-PH" sz="2000" dirty="0"/>
              <a:t>These are the ones with malicious intent that can compromise our security. Pwede </a:t>
            </a:r>
            <a:r>
              <a:rPr lang="en-PH" sz="2000" dirty="0" err="1"/>
              <a:t>silang</a:t>
            </a:r>
            <a:r>
              <a:rPr lang="en-PH" sz="2000" dirty="0"/>
              <a:t> </a:t>
            </a:r>
            <a:r>
              <a:rPr lang="en-PH" sz="2000" dirty="0" err="1"/>
              <a:t>magnakaw</a:t>
            </a:r>
            <a:r>
              <a:rPr lang="en-PH" sz="2000" dirty="0"/>
              <a:t> ng data, mag-unauthorize access or </a:t>
            </a:r>
            <a:r>
              <a:rPr lang="en-PH" sz="2000" dirty="0" err="1"/>
              <a:t>pwedeng</a:t>
            </a:r>
            <a:r>
              <a:rPr lang="en-PH" sz="2000" dirty="0"/>
              <a:t> </a:t>
            </a:r>
            <a:r>
              <a:rPr lang="en-PH" sz="2000" dirty="0" err="1"/>
              <a:t>manabotahe</a:t>
            </a:r>
            <a:r>
              <a:rPr lang="en-PH" sz="2000" dirty="0"/>
              <a:t>, or pwede ring </a:t>
            </a:r>
            <a:r>
              <a:rPr lang="en-PH" sz="2000" dirty="0" err="1"/>
              <a:t>maglagay</a:t>
            </a:r>
            <a:r>
              <a:rPr lang="en-PH" sz="2000" dirty="0"/>
              <a:t> ng malware </a:t>
            </a:r>
            <a:r>
              <a:rPr lang="en-PH" sz="2000" dirty="0" err="1"/>
              <a:t>sa</a:t>
            </a:r>
            <a:r>
              <a:rPr lang="en-PH" sz="2000" dirty="0"/>
              <a:t> </a:t>
            </a:r>
            <a:r>
              <a:rPr lang="en-PH" sz="2000" dirty="0" err="1"/>
              <a:t>mga</a:t>
            </a:r>
            <a:r>
              <a:rPr lang="en-PH" sz="2000" dirty="0"/>
              <a:t> pc or network. </a:t>
            </a:r>
            <a:r>
              <a:rPr lang="en-PH" sz="2000" dirty="0" err="1"/>
              <a:t>Mahirap</a:t>
            </a:r>
            <a:r>
              <a:rPr lang="en-PH" sz="2000" dirty="0"/>
              <a:t> </a:t>
            </a:r>
            <a:r>
              <a:rPr lang="en-PH" sz="2000" dirty="0" err="1"/>
              <a:t>madetermine</a:t>
            </a:r>
            <a:r>
              <a:rPr lang="en-PH" sz="2000" dirty="0"/>
              <a:t> </a:t>
            </a:r>
            <a:r>
              <a:rPr lang="en-PH" sz="2000" dirty="0" err="1"/>
              <a:t>itong</a:t>
            </a:r>
            <a:r>
              <a:rPr lang="en-PH" sz="2000" dirty="0"/>
              <a:t> </a:t>
            </a:r>
            <a:r>
              <a:rPr lang="en-PH" sz="2000" dirty="0" err="1"/>
              <a:t>mga</a:t>
            </a:r>
            <a:r>
              <a:rPr lang="en-PH" sz="2000" dirty="0"/>
              <a:t> </a:t>
            </a:r>
            <a:r>
              <a:rPr lang="en-PH" sz="2000" dirty="0" err="1"/>
              <a:t>klaseng</a:t>
            </a:r>
            <a:r>
              <a:rPr lang="en-PH" sz="2000" dirty="0"/>
              <a:t> </a:t>
            </a:r>
            <a:r>
              <a:rPr lang="en-PH" sz="2000" dirty="0" err="1"/>
              <a:t>tao</a:t>
            </a:r>
            <a:r>
              <a:rPr lang="en-PH" sz="2000" dirty="0"/>
              <a:t>.</a:t>
            </a:r>
          </a:p>
          <a:p>
            <a:pPr marL="0" indent="0">
              <a:buFontTx/>
              <a:buNone/>
            </a:pPr>
            <a:endParaRPr lang="en-PH" sz="2000" dirty="0"/>
          </a:p>
          <a:p>
            <a:pPr marL="0" indent="0">
              <a:buFontTx/>
              <a:buNone/>
            </a:pPr>
            <a:r>
              <a:rPr lang="en-PH" sz="2000" dirty="0"/>
              <a:t>Example:</a:t>
            </a:r>
          </a:p>
          <a:p>
            <a:pPr marL="457200" indent="-457200">
              <a:buFontTx/>
              <a:buAutoNum type="arabicPeriod"/>
            </a:pPr>
            <a:r>
              <a:rPr lang="en-PH" sz="2000" dirty="0"/>
              <a:t>Disgruntled employee who steals customer data and sells it to a competitor</a:t>
            </a:r>
          </a:p>
          <a:p>
            <a:pPr marL="457200" indent="-457200">
              <a:buFontTx/>
              <a:buAutoNum type="arabicPeriod"/>
            </a:pPr>
            <a:r>
              <a:rPr lang="en-PH" sz="2000" dirty="0"/>
              <a:t>Contractor who installs malware on the network in order to steal information</a:t>
            </a:r>
          </a:p>
          <a:p>
            <a:pPr marL="457200" indent="-457200">
              <a:buFontTx/>
              <a:buAutoNum type="arabicPeriod"/>
            </a:pPr>
            <a:r>
              <a:rPr lang="en-PH" sz="2000" dirty="0"/>
              <a:t>Former employee who hacks the system for revenge purposes of being fired.</a:t>
            </a:r>
          </a:p>
          <a:p>
            <a:pPr marL="0" indent="0">
              <a:buFontTx/>
              <a:buNone/>
            </a:pPr>
            <a:r>
              <a:rPr lang="en-PH" sz="2000" dirty="0"/>
              <a:t>Second is the negligent insider. Sila </a:t>
            </a:r>
            <a:r>
              <a:rPr lang="en-PH" sz="2000" dirty="0" err="1"/>
              <a:t>nmn</a:t>
            </a:r>
            <a:r>
              <a:rPr lang="en-PH" sz="2000" dirty="0"/>
              <a:t> </a:t>
            </a:r>
            <a:r>
              <a:rPr lang="en-PH" sz="2000" dirty="0" err="1"/>
              <a:t>yung</a:t>
            </a:r>
            <a:r>
              <a:rPr lang="en-PH" sz="2000" dirty="0"/>
              <a:t> </a:t>
            </a:r>
            <a:r>
              <a:rPr lang="en-PH" sz="2000" dirty="0" err="1"/>
              <a:t>mga</a:t>
            </a:r>
            <a:r>
              <a:rPr lang="en-PH" sz="2000" dirty="0"/>
              <a:t> threat due to carelessness or lack of awareness rather than may malicious intent. </a:t>
            </a:r>
            <a:r>
              <a:rPr lang="en-PH" sz="2000" dirty="0" err="1"/>
              <a:t>Pwedeng</a:t>
            </a:r>
            <a:r>
              <a:rPr lang="en-PH" sz="2000" dirty="0"/>
              <a:t> </a:t>
            </a:r>
            <a:r>
              <a:rPr lang="en-PH" sz="2000" dirty="0" err="1"/>
              <a:t>sila</a:t>
            </a:r>
            <a:r>
              <a:rPr lang="en-PH" sz="2000" dirty="0"/>
              <a:t> </a:t>
            </a:r>
            <a:r>
              <a:rPr lang="en-PH" sz="2000" dirty="0" err="1"/>
              <a:t>ung</a:t>
            </a:r>
            <a:r>
              <a:rPr lang="en-PH" sz="2000" dirty="0"/>
              <a:t> </a:t>
            </a:r>
            <a:r>
              <a:rPr lang="en-PH" sz="2000" dirty="0" err="1"/>
              <a:t>maaring</a:t>
            </a:r>
            <a:r>
              <a:rPr lang="en-PH" sz="2000" dirty="0"/>
              <a:t> </a:t>
            </a:r>
            <a:r>
              <a:rPr lang="en-PH" sz="2000" dirty="0" err="1"/>
              <a:t>mabiktima</a:t>
            </a:r>
            <a:r>
              <a:rPr lang="en-PH" sz="2000" dirty="0"/>
              <a:t> ng email phishing attacks </a:t>
            </a:r>
            <a:r>
              <a:rPr lang="en-PH" sz="2000" dirty="0" err="1"/>
              <a:t>dahil</a:t>
            </a:r>
            <a:r>
              <a:rPr lang="en-PH" sz="2000" dirty="0"/>
              <a:t> </a:t>
            </a:r>
            <a:r>
              <a:rPr lang="en-PH" sz="2000" dirty="0" err="1"/>
              <a:t>sa</a:t>
            </a:r>
            <a:r>
              <a:rPr lang="en-PH" sz="2000" dirty="0"/>
              <a:t> </a:t>
            </a:r>
            <a:r>
              <a:rPr lang="en-PH" sz="2000" dirty="0" err="1"/>
              <a:t>kakulangan</a:t>
            </a:r>
            <a:r>
              <a:rPr lang="en-PH" sz="2000" dirty="0"/>
              <a:t> </a:t>
            </a:r>
            <a:r>
              <a:rPr lang="en-PH" sz="2000" dirty="0" err="1"/>
              <a:t>sa</a:t>
            </a:r>
            <a:r>
              <a:rPr lang="en-PH" sz="2000" dirty="0"/>
              <a:t> awareness or </a:t>
            </a:r>
            <a:r>
              <a:rPr lang="en-PH" sz="2000" dirty="0" err="1"/>
              <a:t>pwede</a:t>
            </a:r>
            <a:r>
              <a:rPr lang="en-PH" sz="2000" dirty="0"/>
              <a:t> ring mishandling ng data </a:t>
            </a:r>
            <a:r>
              <a:rPr lang="en-PH" sz="2000" dirty="0" err="1"/>
              <a:t>lalo</a:t>
            </a:r>
            <a:r>
              <a:rPr lang="en-PH" sz="2000" dirty="0"/>
              <a:t> </a:t>
            </a:r>
            <a:r>
              <a:rPr lang="en-PH" sz="2000" dirty="0" err="1"/>
              <a:t>na</a:t>
            </a:r>
            <a:r>
              <a:rPr lang="en-PH" sz="2000" dirty="0"/>
              <a:t> </a:t>
            </a:r>
            <a:r>
              <a:rPr lang="en-PH" sz="2000" dirty="0" err="1"/>
              <a:t>yung</a:t>
            </a:r>
            <a:r>
              <a:rPr lang="en-PH" sz="2000" dirty="0"/>
              <a:t> </a:t>
            </a:r>
            <a:r>
              <a:rPr lang="en-PH" sz="2000" dirty="0" err="1"/>
              <a:t>mga</a:t>
            </a:r>
            <a:r>
              <a:rPr lang="en-PH" sz="2000" dirty="0"/>
              <a:t> physical </a:t>
            </a:r>
            <a:r>
              <a:rPr lang="en-PH" sz="2000" dirty="0" err="1"/>
              <a:t>na</a:t>
            </a:r>
            <a:r>
              <a:rPr lang="en-PH" sz="2000" dirty="0"/>
              <a:t> data. Sana </a:t>
            </a:r>
          </a:p>
          <a:p>
            <a:pPr marL="0" indent="0">
              <a:buFontTx/>
              <a:buNone/>
            </a:pPr>
            <a:endParaRPr lang="en-PH" sz="2000" dirty="0"/>
          </a:p>
          <a:p>
            <a:pPr marL="0" indent="0">
              <a:buFontTx/>
              <a:buNone/>
            </a:pPr>
            <a:r>
              <a:rPr lang="en-PH" sz="2000" dirty="0"/>
              <a:t>Yung </a:t>
            </a:r>
            <a:r>
              <a:rPr lang="en-PH" sz="2000" dirty="0" err="1"/>
              <a:t>pangatlo</a:t>
            </a:r>
            <a:r>
              <a:rPr lang="en-PH" sz="2000" dirty="0"/>
              <a:t> naman ay </a:t>
            </a:r>
            <a:r>
              <a:rPr lang="en-PH" sz="2000" dirty="0" err="1"/>
              <a:t>yung</a:t>
            </a:r>
            <a:r>
              <a:rPr lang="en-PH" sz="2000" dirty="0"/>
              <a:t> </a:t>
            </a:r>
            <a:r>
              <a:rPr lang="en-PH" sz="2000" dirty="0" err="1"/>
              <a:t>tinatawag</a:t>
            </a:r>
            <a:r>
              <a:rPr lang="en-PH" sz="2000" dirty="0"/>
              <a:t> </a:t>
            </a:r>
            <a:r>
              <a:rPr lang="en-PH" sz="2000" dirty="0" err="1"/>
              <a:t>na</a:t>
            </a:r>
            <a:r>
              <a:rPr lang="en-PH" sz="2000" dirty="0"/>
              <a:t> Compromised Insider: </a:t>
            </a:r>
            <a:r>
              <a:rPr lang="en-PH" sz="2000" dirty="0" err="1"/>
              <a:t>sila</a:t>
            </a:r>
            <a:r>
              <a:rPr lang="en-PH" sz="2000" dirty="0"/>
              <a:t> </a:t>
            </a:r>
            <a:r>
              <a:rPr lang="en-PH" sz="2000" dirty="0" err="1"/>
              <a:t>yung</a:t>
            </a:r>
            <a:r>
              <a:rPr lang="en-PH" sz="2000" dirty="0"/>
              <a:t> </a:t>
            </a:r>
            <a:r>
              <a:rPr lang="en-PH" sz="2000" dirty="0" err="1"/>
              <a:t>mga</a:t>
            </a:r>
            <a:r>
              <a:rPr lang="en-PH" sz="2000" dirty="0"/>
              <a:t> </a:t>
            </a:r>
            <a:r>
              <a:rPr lang="en-PH" sz="2000" dirty="0" err="1"/>
              <a:t>tao</a:t>
            </a:r>
            <a:r>
              <a:rPr lang="en-PH" sz="2000" dirty="0"/>
              <a:t> </a:t>
            </a:r>
            <a:r>
              <a:rPr lang="en-PH" sz="2000" dirty="0" err="1"/>
              <a:t>na</a:t>
            </a:r>
            <a:r>
              <a:rPr lang="en-PH" sz="2000" dirty="0"/>
              <a:t> </a:t>
            </a:r>
            <a:r>
              <a:rPr lang="en-PH" sz="2000" dirty="0" err="1"/>
              <a:t>maaring</a:t>
            </a:r>
            <a:r>
              <a:rPr lang="en-PH" sz="2000" dirty="0"/>
              <a:t> </a:t>
            </a:r>
            <a:r>
              <a:rPr lang="en-PH" sz="2000" dirty="0" err="1"/>
              <a:t>nacompromiso</a:t>
            </a:r>
            <a:r>
              <a:rPr lang="en-PH" sz="2000" dirty="0"/>
              <a:t> ang </a:t>
            </a:r>
            <a:r>
              <a:rPr lang="en-PH" sz="2000" dirty="0" err="1"/>
              <a:t>kanilang</a:t>
            </a:r>
            <a:r>
              <a:rPr lang="en-PH" sz="2000" dirty="0"/>
              <a:t> </a:t>
            </a:r>
            <a:r>
              <a:rPr lang="en-PH" sz="2000" dirty="0" err="1"/>
              <a:t>mga</a:t>
            </a:r>
            <a:r>
              <a:rPr lang="en-PH" sz="2000" dirty="0"/>
              <a:t> credentials </a:t>
            </a:r>
            <a:r>
              <a:rPr lang="en-PH" sz="2000" dirty="0" err="1"/>
              <a:t>dahil</a:t>
            </a:r>
            <a:r>
              <a:rPr lang="en-PH" sz="2000" dirty="0"/>
              <a:t> </a:t>
            </a:r>
            <a:r>
              <a:rPr lang="en-PH" sz="2000" dirty="0" err="1"/>
              <a:t>maaaring</a:t>
            </a:r>
            <a:r>
              <a:rPr lang="en-PH" sz="2000" dirty="0"/>
              <a:t> </a:t>
            </a:r>
            <a:r>
              <a:rPr lang="en-PH" sz="2000" dirty="0" err="1"/>
              <a:t>biktima</a:t>
            </a:r>
            <a:r>
              <a:rPr lang="en-PH" sz="2000" dirty="0"/>
              <a:t> </a:t>
            </a:r>
            <a:r>
              <a:rPr lang="en-PH" sz="2000" dirty="0" err="1"/>
              <a:t>sila</a:t>
            </a:r>
            <a:r>
              <a:rPr lang="en-PH" sz="2000" dirty="0"/>
              <a:t> ng email phishing at </a:t>
            </a:r>
            <a:r>
              <a:rPr lang="en-PH" sz="2000" dirty="0" err="1"/>
              <a:t>maaring</a:t>
            </a:r>
            <a:r>
              <a:rPr lang="en-PH" sz="2000" dirty="0"/>
              <a:t> </a:t>
            </a:r>
            <a:r>
              <a:rPr lang="en-PH" sz="2000" dirty="0" err="1"/>
              <a:t>makapagbigay</a:t>
            </a:r>
            <a:r>
              <a:rPr lang="en-PH" sz="2000" dirty="0"/>
              <a:t> ng access </a:t>
            </a:r>
            <a:r>
              <a:rPr lang="en-PH" sz="2000" dirty="0" err="1"/>
              <a:t>sa</a:t>
            </a:r>
            <a:r>
              <a:rPr lang="en-PH" sz="2000" dirty="0"/>
              <a:t> system </a:t>
            </a:r>
            <a:r>
              <a:rPr lang="en-PH" sz="2000" dirty="0" err="1"/>
              <a:t>sa</a:t>
            </a:r>
            <a:r>
              <a:rPr lang="en-PH" sz="2000" dirty="0"/>
              <a:t> </a:t>
            </a:r>
            <a:r>
              <a:rPr lang="en-PH" sz="2000" dirty="0" err="1"/>
              <a:t>mga</a:t>
            </a:r>
            <a:r>
              <a:rPr lang="en-PH" sz="2000" dirty="0"/>
              <a:t> may </a:t>
            </a:r>
            <a:r>
              <a:rPr lang="en-PH" sz="2000" dirty="0" err="1"/>
              <a:t>masasamang</a:t>
            </a:r>
            <a:r>
              <a:rPr lang="en-PH" sz="2000" dirty="0"/>
              <a:t> intention.</a:t>
            </a:r>
          </a:p>
        </p:txBody>
      </p:sp>
      <p:sp>
        <p:nvSpPr>
          <p:cNvPr id="4" name="Slide Number Placeholder 3"/>
          <p:cNvSpPr>
            <a:spLocks noGrp="1"/>
          </p:cNvSpPr>
          <p:nvPr>
            <p:ph type="sldNum" sz="quarter" idx="5"/>
          </p:nvPr>
        </p:nvSpPr>
        <p:spPr/>
        <p:txBody>
          <a:bodyPr/>
          <a:lstStyle/>
          <a:p>
            <a:fld id="{AF533E96-F078-4B3D-A8F4-F1AF21EBC357}" type="slidenum">
              <a:rPr lang="en-US" smtClean="0"/>
              <a:t>24</a:t>
            </a:fld>
            <a:endParaRPr lang="en-US"/>
          </a:p>
        </p:txBody>
      </p:sp>
    </p:spTree>
    <p:extLst>
      <p:ext uri="{BB962C8B-B14F-4D97-AF65-F5344CB8AC3E}">
        <p14:creationId xmlns:p14="http://schemas.microsoft.com/office/powerpoint/2010/main" val="1624968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Sila </a:t>
            </a:r>
            <a:r>
              <a:rPr lang="en-PH" sz="2000" dirty="0" err="1"/>
              <a:t>nmn</a:t>
            </a:r>
            <a:r>
              <a:rPr lang="en-PH" sz="2000" dirty="0"/>
              <a:t> </a:t>
            </a:r>
            <a:r>
              <a:rPr lang="en-PH" sz="2000" dirty="0" err="1"/>
              <a:t>yung</a:t>
            </a:r>
            <a:r>
              <a:rPr lang="en-PH" sz="2000" dirty="0"/>
              <a:t> </a:t>
            </a:r>
            <a:r>
              <a:rPr lang="en-PH" sz="2000" dirty="0" err="1"/>
              <a:t>mga</a:t>
            </a:r>
            <a:r>
              <a:rPr lang="en-PH" sz="2000" dirty="0"/>
              <a:t> </a:t>
            </a:r>
            <a:r>
              <a:rPr lang="en-PH" sz="2000" dirty="0" err="1"/>
              <a:t>posibleng</a:t>
            </a:r>
            <a:r>
              <a:rPr lang="en-PH" sz="2000" dirty="0"/>
              <a:t> threat due to carelessness or lack of awareness. </a:t>
            </a:r>
            <a:r>
              <a:rPr lang="en-PH" sz="2000" dirty="0" err="1"/>
              <a:t>Pwedeng</a:t>
            </a:r>
            <a:r>
              <a:rPr lang="en-PH" sz="2000" dirty="0"/>
              <a:t> </a:t>
            </a:r>
            <a:r>
              <a:rPr lang="en-PH" sz="2000" dirty="0" err="1"/>
              <a:t>sila</a:t>
            </a:r>
            <a:r>
              <a:rPr lang="en-PH" sz="2000" dirty="0"/>
              <a:t> </a:t>
            </a:r>
            <a:r>
              <a:rPr lang="en-PH" sz="2000" dirty="0" err="1"/>
              <a:t>ung</a:t>
            </a:r>
            <a:r>
              <a:rPr lang="en-PH" sz="2000" dirty="0"/>
              <a:t> </a:t>
            </a:r>
            <a:r>
              <a:rPr lang="en-PH" sz="2000" dirty="0" err="1"/>
              <a:t>maaring</a:t>
            </a:r>
            <a:r>
              <a:rPr lang="en-PH" sz="2000" dirty="0"/>
              <a:t> </a:t>
            </a:r>
            <a:r>
              <a:rPr lang="en-PH" sz="2000" dirty="0" err="1"/>
              <a:t>mabiktima</a:t>
            </a:r>
            <a:r>
              <a:rPr lang="en-PH" sz="2000" dirty="0"/>
              <a:t> ng email phishing attacks or </a:t>
            </a:r>
            <a:r>
              <a:rPr lang="en-PH" sz="2000" dirty="0" err="1"/>
              <a:t>iba</a:t>
            </a:r>
            <a:r>
              <a:rPr lang="en-PH" sz="2000" dirty="0"/>
              <a:t> pang social engineering attacks </a:t>
            </a:r>
            <a:r>
              <a:rPr lang="en-PH" sz="2000" dirty="0" err="1"/>
              <a:t>dahil</a:t>
            </a:r>
            <a:r>
              <a:rPr lang="en-PH" sz="2000" dirty="0"/>
              <a:t> </a:t>
            </a:r>
            <a:r>
              <a:rPr lang="en-PH" sz="2000" dirty="0" err="1"/>
              <a:t>sa</a:t>
            </a:r>
            <a:r>
              <a:rPr lang="en-PH" sz="2000" dirty="0"/>
              <a:t> </a:t>
            </a:r>
            <a:r>
              <a:rPr lang="en-PH" sz="2000" dirty="0" err="1"/>
              <a:t>kakulangan</a:t>
            </a:r>
            <a:r>
              <a:rPr lang="en-PH" sz="2000" dirty="0"/>
              <a:t> </a:t>
            </a:r>
            <a:r>
              <a:rPr lang="en-PH" sz="2000" dirty="0" err="1"/>
              <a:t>sa</a:t>
            </a:r>
            <a:r>
              <a:rPr lang="en-PH" sz="2000" dirty="0"/>
              <a:t> awareness.</a:t>
            </a:r>
          </a:p>
          <a:p>
            <a:pPr marL="0" indent="0">
              <a:buFontTx/>
              <a:buNone/>
            </a:pPr>
            <a:endParaRPr lang="en-PH" sz="2000" dirty="0"/>
          </a:p>
          <a:p>
            <a:pPr marL="0" indent="0">
              <a:buFontTx/>
              <a:buNone/>
            </a:pPr>
            <a:r>
              <a:rPr lang="en-PH" sz="2000" dirty="0"/>
              <a:t>Example:</a:t>
            </a:r>
          </a:p>
          <a:p>
            <a:pPr marL="0" indent="0">
              <a:buFontTx/>
              <a:buNone/>
            </a:pPr>
            <a:r>
              <a:rPr lang="en-PH" sz="2000" dirty="0"/>
              <a:t>Accidental Data exposure, </a:t>
            </a:r>
            <a:r>
              <a:rPr lang="en-PH" sz="2000" dirty="0" err="1"/>
              <a:t>tulad</a:t>
            </a:r>
            <a:r>
              <a:rPr lang="en-PH" sz="2000" dirty="0"/>
              <a:t> ng sending of sensitive information to the wrong recipient. </a:t>
            </a:r>
            <a:r>
              <a:rPr lang="en-PH" sz="2000" dirty="0" err="1"/>
              <a:t>Siguro</a:t>
            </a:r>
            <a:r>
              <a:rPr lang="en-PH" sz="2000" dirty="0"/>
              <a:t> </a:t>
            </a:r>
            <a:r>
              <a:rPr lang="en-PH" sz="2000" dirty="0" err="1"/>
              <a:t>marami</a:t>
            </a:r>
            <a:r>
              <a:rPr lang="en-PH" sz="2000" dirty="0"/>
              <a:t> </a:t>
            </a:r>
            <a:r>
              <a:rPr lang="en-PH" sz="2000" dirty="0" err="1"/>
              <a:t>sa</a:t>
            </a:r>
            <a:r>
              <a:rPr lang="en-PH" sz="2000" dirty="0"/>
              <a:t> </a:t>
            </a:r>
            <a:r>
              <a:rPr lang="en-PH" sz="2000" dirty="0" err="1"/>
              <a:t>atin</a:t>
            </a:r>
            <a:r>
              <a:rPr lang="en-PH" sz="2000" dirty="0"/>
              <a:t> </a:t>
            </a:r>
            <a:r>
              <a:rPr lang="en-PH" sz="2000" dirty="0" err="1"/>
              <a:t>dito</a:t>
            </a:r>
            <a:r>
              <a:rPr lang="en-PH" sz="2000" dirty="0"/>
              <a:t> </a:t>
            </a:r>
            <a:r>
              <a:rPr lang="en-PH" sz="2000" dirty="0" err="1"/>
              <a:t>naexperience</a:t>
            </a:r>
            <a:r>
              <a:rPr lang="en-PH" sz="2000" dirty="0"/>
              <a:t> ma wrong send.</a:t>
            </a:r>
          </a:p>
          <a:p>
            <a:pPr marL="0" indent="0">
              <a:buFontTx/>
              <a:buNone/>
            </a:pPr>
            <a:endParaRPr lang="en-PH" sz="2000" dirty="0"/>
          </a:p>
          <a:p>
            <a:pPr marL="0" indent="0">
              <a:buFontTx/>
              <a:buNone/>
            </a:pPr>
            <a:r>
              <a:rPr lang="en-PH" sz="2000" dirty="0"/>
              <a:t>Failure to follow security policies or </a:t>
            </a:r>
            <a:r>
              <a:rPr lang="en-PH" sz="2000" dirty="0" err="1"/>
              <a:t>procecures</a:t>
            </a:r>
            <a:r>
              <a:rPr lang="en-PH" sz="2000" dirty="0"/>
              <a:t>.</a:t>
            </a:r>
          </a:p>
          <a:p>
            <a:pPr marL="0" indent="0">
              <a:buFontTx/>
              <a:buNone/>
            </a:pPr>
            <a:endParaRPr lang="en-PH" sz="2000" dirty="0"/>
          </a:p>
          <a:p>
            <a:pPr marL="0" indent="0">
              <a:buFontTx/>
              <a:buNone/>
            </a:pPr>
            <a:endParaRPr lang="en-PH" sz="2000" dirty="0"/>
          </a:p>
          <a:p>
            <a:pPr marL="0" indent="0">
              <a:buFontTx/>
              <a:buNone/>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25</a:t>
            </a:fld>
            <a:endParaRPr lang="en-US"/>
          </a:p>
        </p:txBody>
      </p:sp>
    </p:spTree>
    <p:extLst>
      <p:ext uri="{BB962C8B-B14F-4D97-AF65-F5344CB8AC3E}">
        <p14:creationId xmlns:p14="http://schemas.microsoft.com/office/powerpoint/2010/main" val="5160219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These are some of the best practice para </a:t>
            </a:r>
            <a:r>
              <a:rPr lang="en-PH" sz="2000" dirty="0" err="1"/>
              <a:t>maging</a:t>
            </a:r>
            <a:r>
              <a:rPr lang="en-PH" sz="2000" dirty="0"/>
              <a:t> </a:t>
            </a:r>
            <a:r>
              <a:rPr lang="en-PH" sz="2000" dirty="0" err="1"/>
              <a:t>ligtas</a:t>
            </a:r>
            <a:r>
              <a:rPr lang="en-PH" sz="2000" dirty="0"/>
              <a:t> tayo </a:t>
            </a:r>
            <a:r>
              <a:rPr lang="en-PH" sz="2000" dirty="0" err="1"/>
              <a:t>sa</a:t>
            </a:r>
            <a:r>
              <a:rPr lang="en-PH" sz="2000" dirty="0"/>
              <a:t> cyberspace.</a:t>
            </a:r>
          </a:p>
          <a:p>
            <a:pPr marL="0" indent="0">
              <a:buFontTx/>
              <a:buNone/>
            </a:pPr>
            <a:endParaRPr lang="en-PH" sz="2000" dirty="0"/>
          </a:p>
          <a:p>
            <a:pPr marL="0" indent="0">
              <a:buFontTx/>
              <a:buNone/>
            </a:pPr>
            <a:r>
              <a:rPr lang="en-US" sz="3200" b="1" i="0" dirty="0">
                <a:effectLst/>
                <a:latin typeface="Söhne"/>
              </a:rPr>
              <a:t>Strong, Unique Passwords</a:t>
            </a:r>
            <a:r>
              <a:rPr lang="en-US" sz="3200" b="0" i="0" dirty="0">
                <a:solidFill>
                  <a:srgbClr val="374151"/>
                </a:solidFill>
                <a:effectLst/>
                <a:latin typeface="Söhne"/>
              </a:rPr>
              <a:t>: use strong, unique passwords for all accounts. Passwords should be complex, contain a combination of letters, numbers, and special characters, and should not be easy to guess. Consider using a password manager to generate and store passwords securely. </a:t>
            </a:r>
            <a:r>
              <a:rPr lang="en-US" sz="3200" b="0" i="0" dirty="0" err="1">
                <a:solidFill>
                  <a:srgbClr val="374151"/>
                </a:solidFill>
                <a:effectLst/>
                <a:latin typeface="Söhne"/>
              </a:rPr>
              <a:t>Gumamit</a:t>
            </a:r>
            <a:r>
              <a:rPr lang="en-US" sz="3200" b="0" i="0" dirty="0">
                <a:solidFill>
                  <a:srgbClr val="374151"/>
                </a:solidFill>
                <a:effectLst/>
                <a:latin typeface="Söhne"/>
              </a:rPr>
              <a:t> din po ng </a:t>
            </a:r>
            <a:r>
              <a:rPr lang="en-US" sz="3200" b="0" i="0" dirty="0" err="1">
                <a:solidFill>
                  <a:srgbClr val="374151"/>
                </a:solidFill>
                <a:effectLst/>
                <a:latin typeface="Söhne"/>
              </a:rPr>
              <a:t>hiwalay</a:t>
            </a:r>
            <a:r>
              <a:rPr lang="en-US" sz="3200" b="0" i="0" dirty="0">
                <a:solidFill>
                  <a:srgbClr val="374151"/>
                </a:solidFill>
                <a:effectLst/>
                <a:latin typeface="Söhne"/>
              </a:rPr>
              <a:t> </a:t>
            </a:r>
            <a:r>
              <a:rPr lang="en-US" sz="3200" b="0" i="0" dirty="0" err="1">
                <a:solidFill>
                  <a:srgbClr val="374151"/>
                </a:solidFill>
                <a:effectLst/>
                <a:latin typeface="Söhne"/>
              </a:rPr>
              <a:t>na</a:t>
            </a:r>
            <a:r>
              <a:rPr lang="en-US" sz="3200" b="0" i="0" dirty="0">
                <a:solidFill>
                  <a:srgbClr val="374151"/>
                </a:solidFill>
                <a:effectLst/>
                <a:latin typeface="Söhne"/>
              </a:rPr>
              <a:t> </a:t>
            </a:r>
            <a:r>
              <a:rPr lang="en-US" sz="3200" b="0" i="0" dirty="0" err="1">
                <a:solidFill>
                  <a:srgbClr val="374151"/>
                </a:solidFill>
                <a:effectLst/>
                <a:latin typeface="Söhne"/>
              </a:rPr>
              <a:t>emai</a:t>
            </a:r>
            <a:r>
              <a:rPr lang="en-US" sz="3200" b="0" i="0" dirty="0">
                <a:solidFill>
                  <a:srgbClr val="374151"/>
                </a:solidFill>
                <a:effectLst/>
                <a:latin typeface="Söhne"/>
              </a:rPr>
              <a:t> para </a:t>
            </a:r>
            <a:r>
              <a:rPr lang="en-US" sz="3200" b="0" i="0" dirty="0" err="1">
                <a:solidFill>
                  <a:srgbClr val="374151"/>
                </a:solidFill>
                <a:effectLst/>
                <a:latin typeface="Söhne"/>
              </a:rPr>
              <a:t>sa</a:t>
            </a:r>
            <a:r>
              <a:rPr lang="en-US" sz="3200" b="0" i="0" dirty="0">
                <a:solidFill>
                  <a:srgbClr val="374151"/>
                </a:solidFill>
                <a:effectLst/>
                <a:latin typeface="Söhne"/>
              </a:rPr>
              <a:t> personal at professional use. </a:t>
            </a:r>
            <a:r>
              <a:rPr lang="en-US" sz="3200" b="0" i="0" dirty="0" err="1">
                <a:solidFill>
                  <a:srgbClr val="374151"/>
                </a:solidFill>
                <a:effectLst/>
                <a:latin typeface="Söhne"/>
              </a:rPr>
              <a:t>Hangga’t</a:t>
            </a:r>
            <a:r>
              <a:rPr lang="en-US" sz="3200" b="0" i="0" dirty="0">
                <a:solidFill>
                  <a:srgbClr val="374151"/>
                </a:solidFill>
                <a:effectLst/>
                <a:latin typeface="Söhne"/>
              </a:rPr>
              <a:t> </a:t>
            </a:r>
            <a:r>
              <a:rPr lang="en-US" sz="3200" b="0" i="0" dirty="0" err="1">
                <a:solidFill>
                  <a:srgbClr val="374151"/>
                </a:solidFill>
                <a:effectLst/>
                <a:latin typeface="Söhne"/>
              </a:rPr>
              <a:t>maari</a:t>
            </a:r>
            <a:r>
              <a:rPr lang="en-US" sz="3200" b="0" i="0" dirty="0">
                <a:solidFill>
                  <a:srgbClr val="374151"/>
                </a:solidFill>
                <a:effectLst/>
                <a:latin typeface="Söhne"/>
              </a:rPr>
              <a:t> </a:t>
            </a:r>
            <a:r>
              <a:rPr lang="en-US" sz="3200" b="0" i="0" dirty="0" err="1">
                <a:solidFill>
                  <a:srgbClr val="374151"/>
                </a:solidFill>
                <a:effectLst/>
                <a:latin typeface="Söhne"/>
              </a:rPr>
              <a:t>ibang</a:t>
            </a:r>
            <a:r>
              <a:rPr lang="en-US" sz="3200" b="0" i="0" dirty="0">
                <a:solidFill>
                  <a:srgbClr val="374151"/>
                </a:solidFill>
                <a:effectLst/>
                <a:latin typeface="Söhne"/>
              </a:rPr>
              <a:t> ang </a:t>
            </a:r>
            <a:r>
              <a:rPr lang="en-US" sz="3200" b="0" i="0" dirty="0" err="1">
                <a:solidFill>
                  <a:srgbClr val="374151"/>
                </a:solidFill>
                <a:effectLst/>
                <a:latin typeface="Söhne"/>
              </a:rPr>
              <a:t>gamit</a:t>
            </a:r>
            <a:r>
              <a:rPr lang="en-US" sz="3200" b="0" i="0" dirty="0">
                <a:solidFill>
                  <a:srgbClr val="374151"/>
                </a:solidFill>
                <a:effectLst/>
                <a:latin typeface="Söhne"/>
              </a:rPr>
              <a:t> </a:t>
            </a:r>
            <a:r>
              <a:rPr lang="en-US" sz="3200" b="0" i="0" dirty="0" err="1">
                <a:solidFill>
                  <a:srgbClr val="374151"/>
                </a:solidFill>
                <a:effectLst/>
                <a:latin typeface="Söhne"/>
              </a:rPr>
              <a:t>na</a:t>
            </a:r>
            <a:r>
              <a:rPr lang="en-US" sz="3200" b="0" i="0" dirty="0">
                <a:solidFill>
                  <a:srgbClr val="374151"/>
                </a:solidFill>
                <a:effectLst/>
                <a:latin typeface="Söhne"/>
              </a:rPr>
              <a:t> email </a:t>
            </a:r>
            <a:r>
              <a:rPr lang="en-US" sz="3200" b="0" i="0" dirty="0" err="1">
                <a:solidFill>
                  <a:srgbClr val="374151"/>
                </a:solidFill>
                <a:effectLst/>
                <a:latin typeface="Söhne"/>
              </a:rPr>
              <a:t>sa</a:t>
            </a:r>
            <a:r>
              <a:rPr lang="en-US" sz="3200" b="0" i="0" dirty="0">
                <a:solidFill>
                  <a:srgbClr val="374151"/>
                </a:solidFill>
                <a:effectLst/>
                <a:latin typeface="Söhne"/>
              </a:rPr>
              <a:t> </a:t>
            </a:r>
            <a:r>
              <a:rPr lang="en-US" sz="3200" b="0" i="0" dirty="0" err="1">
                <a:solidFill>
                  <a:srgbClr val="374151"/>
                </a:solidFill>
                <a:effectLst/>
                <a:latin typeface="Söhne"/>
              </a:rPr>
              <a:t>mga</a:t>
            </a:r>
            <a:r>
              <a:rPr lang="en-US" sz="3200" b="0" i="0" dirty="0">
                <a:solidFill>
                  <a:srgbClr val="374151"/>
                </a:solidFill>
                <a:effectLst/>
                <a:latin typeface="Söhne"/>
              </a:rPr>
              <a:t> </a:t>
            </a:r>
            <a:r>
              <a:rPr lang="en-US" sz="3200" b="0" i="0" dirty="0" err="1">
                <a:solidFill>
                  <a:srgbClr val="374151"/>
                </a:solidFill>
                <a:effectLst/>
                <a:latin typeface="Söhne"/>
              </a:rPr>
              <a:t>mga</a:t>
            </a:r>
            <a:r>
              <a:rPr lang="en-US" sz="3200" b="0" i="0" dirty="0">
                <a:solidFill>
                  <a:srgbClr val="374151"/>
                </a:solidFill>
                <a:effectLst/>
                <a:latin typeface="Söhne"/>
              </a:rPr>
              <a:t> financial accounts at </a:t>
            </a:r>
            <a:r>
              <a:rPr lang="en-US" sz="3200" b="0" i="0" dirty="0" err="1">
                <a:solidFill>
                  <a:srgbClr val="374151"/>
                </a:solidFill>
                <a:effectLst/>
                <a:latin typeface="Söhne"/>
              </a:rPr>
              <a:t>iba</a:t>
            </a:r>
            <a:r>
              <a:rPr lang="en-US" sz="3200" b="0" i="0" dirty="0">
                <a:solidFill>
                  <a:srgbClr val="374151"/>
                </a:solidFill>
                <a:effectLst/>
                <a:latin typeface="Söhne"/>
              </a:rPr>
              <a:t> </a:t>
            </a:r>
            <a:r>
              <a:rPr lang="en-US" sz="3200" b="0" i="0" dirty="0" err="1">
                <a:solidFill>
                  <a:srgbClr val="374151"/>
                </a:solidFill>
                <a:effectLst/>
                <a:latin typeface="Söhne"/>
              </a:rPr>
              <a:t>rin</a:t>
            </a:r>
            <a:r>
              <a:rPr lang="en-US" sz="3200" b="0" i="0" dirty="0">
                <a:solidFill>
                  <a:srgbClr val="374151"/>
                </a:solidFill>
                <a:effectLst/>
                <a:latin typeface="Söhne"/>
              </a:rPr>
              <a:t> </a:t>
            </a:r>
            <a:r>
              <a:rPr lang="en-US" sz="3200" b="0" i="0" dirty="0" err="1">
                <a:solidFill>
                  <a:srgbClr val="374151"/>
                </a:solidFill>
                <a:effectLst/>
                <a:latin typeface="Söhne"/>
              </a:rPr>
              <a:t>sa</a:t>
            </a:r>
            <a:r>
              <a:rPr lang="en-US" sz="3200" b="0" i="0" dirty="0">
                <a:solidFill>
                  <a:srgbClr val="374151"/>
                </a:solidFill>
                <a:effectLst/>
                <a:latin typeface="Söhne"/>
              </a:rPr>
              <a:t> social media accounts. </a:t>
            </a:r>
          </a:p>
          <a:p>
            <a:pPr marL="0" indent="0">
              <a:buFontTx/>
              <a:buNone/>
            </a:pPr>
            <a:endParaRPr lang="en-US" sz="3200" b="0" i="0" dirty="0">
              <a:solidFill>
                <a:srgbClr val="374151"/>
              </a:solidFill>
              <a:effectLst/>
              <a:latin typeface="Söhne"/>
            </a:endParaRPr>
          </a:p>
          <a:p>
            <a:pPr marL="0" indent="0">
              <a:buFontTx/>
              <a:buNone/>
            </a:pPr>
            <a:r>
              <a:rPr lang="en-US" sz="3200" b="1" i="0" dirty="0">
                <a:effectLst/>
                <a:latin typeface="Söhne"/>
              </a:rPr>
              <a:t>Two-Factor Authentication (2FA)</a:t>
            </a:r>
            <a:r>
              <a:rPr lang="en-US" sz="3200" b="0" i="0" dirty="0">
                <a:solidFill>
                  <a:srgbClr val="374151"/>
                </a:solidFill>
                <a:effectLst/>
                <a:latin typeface="Söhne"/>
              </a:rPr>
              <a:t>: Enable 2FA wherever possible. This adds an extra layer of security by requiring a second form of verification, such as a code sent to a mobile device, in addition to a password. Yung </a:t>
            </a:r>
            <a:r>
              <a:rPr lang="en-US" sz="3200" b="0" i="0" dirty="0" err="1">
                <a:solidFill>
                  <a:srgbClr val="374151"/>
                </a:solidFill>
                <a:effectLst/>
                <a:latin typeface="Söhne"/>
              </a:rPr>
              <a:t>facebook</a:t>
            </a:r>
            <a:r>
              <a:rPr lang="en-US" sz="3200" b="0" i="0" dirty="0">
                <a:solidFill>
                  <a:srgbClr val="374151"/>
                </a:solidFill>
                <a:effectLst/>
                <a:latin typeface="Söhne"/>
              </a:rPr>
              <a:t> </a:t>
            </a:r>
            <a:r>
              <a:rPr lang="en-US" sz="3200" b="0" i="0" dirty="0" err="1">
                <a:solidFill>
                  <a:srgbClr val="374151"/>
                </a:solidFill>
                <a:effectLst/>
                <a:latin typeface="Söhne"/>
              </a:rPr>
              <a:t>nyo</a:t>
            </a:r>
            <a:r>
              <a:rPr lang="en-US" sz="3200" b="0" i="0" dirty="0">
                <a:solidFill>
                  <a:srgbClr val="374151"/>
                </a:solidFill>
                <a:effectLst/>
                <a:latin typeface="Söhne"/>
              </a:rPr>
              <a:t> </a:t>
            </a:r>
            <a:r>
              <a:rPr lang="en-US" sz="3200" b="0" i="0" dirty="0" err="1">
                <a:solidFill>
                  <a:srgbClr val="374151"/>
                </a:solidFill>
                <a:effectLst/>
                <a:latin typeface="Söhne"/>
              </a:rPr>
              <a:t>ba</a:t>
            </a:r>
            <a:r>
              <a:rPr lang="en-US" sz="3200" b="0" i="0" dirty="0">
                <a:solidFill>
                  <a:srgbClr val="374151"/>
                </a:solidFill>
                <a:effectLst/>
                <a:latin typeface="Söhne"/>
              </a:rPr>
              <a:t> </a:t>
            </a:r>
            <a:r>
              <a:rPr lang="en-US" sz="3200" b="0" i="0" dirty="0" err="1">
                <a:solidFill>
                  <a:srgbClr val="374151"/>
                </a:solidFill>
                <a:effectLst/>
                <a:latin typeface="Söhne"/>
              </a:rPr>
              <a:t>naka</a:t>
            </a:r>
            <a:r>
              <a:rPr lang="en-US" sz="3200" b="0" i="0" dirty="0">
                <a:solidFill>
                  <a:srgbClr val="374151"/>
                </a:solidFill>
                <a:effectLst/>
                <a:latin typeface="Söhne"/>
              </a:rPr>
              <a:t> on </a:t>
            </a:r>
            <a:r>
              <a:rPr lang="en-US" sz="3200" b="0" i="0" dirty="0" err="1">
                <a:solidFill>
                  <a:srgbClr val="374151"/>
                </a:solidFill>
                <a:effectLst/>
                <a:latin typeface="Söhne"/>
              </a:rPr>
              <a:t>yung</a:t>
            </a:r>
            <a:r>
              <a:rPr lang="en-US" sz="3200" b="0" i="0" dirty="0">
                <a:solidFill>
                  <a:srgbClr val="374151"/>
                </a:solidFill>
                <a:effectLst/>
                <a:latin typeface="Söhne"/>
              </a:rPr>
              <a:t> 2fa </a:t>
            </a:r>
            <a:r>
              <a:rPr lang="en-US" sz="3200" b="0" i="0" dirty="0" err="1">
                <a:solidFill>
                  <a:srgbClr val="374151"/>
                </a:solidFill>
                <a:effectLst/>
                <a:latin typeface="Söhne"/>
              </a:rPr>
              <a:t>nya</a:t>
            </a:r>
            <a:r>
              <a:rPr lang="en-US" sz="3200" b="0" i="0" dirty="0">
                <a:solidFill>
                  <a:srgbClr val="374151"/>
                </a:solidFill>
                <a:effectLst/>
                <a:latin typeface="Söhne"/>
              </a:rPr>
              <a:t>?</a:t>
            </a:r>
          </a:p>
          <a:p>
            <a:pPr marL="0" indent="0">
              <a:buFontTx/>
              <a:buNone/>
            </a:pPr>
            <a:endParaRPr lang="en-US" sz="3200" b="0" i="0" dirty="0">
              <a:solidFill>
                <a:srgbClr val="374151"/>
              </a:solidFill>
              <a:effectLst/>
              <a:latin typeface="Söhne"/>
            </a:endParaRPr>
          </a:p>
          <a:p>
            <a:pPr marL="0" indent="0">
              <a:buFontTx/>
              <a:buNone/>
            </a:pPr>
            <a:r>
              <a:rPr lang="en-US" sz="4400" b="1" i="0" dirty="0">
                <a:effectLst/>
                <a:latin typeface="Söhne"/>
              </a:rPr>
              <a:t>Phishing Awareness</a:t>
            </a:r>
            <a:r>
              <a:rPr lang="en-US" sz="4400" b="0" i="0" dirty="0">
                <a:solidFill>
                  <a:srgbClr val="374151"/>
                </a:solidFill>
                <a:effectLst/>
                <a:latin typeface="Söhne"/>
              </a:rPr>
              <a:t>: Educate yourself about the risks of phishing emails and how to recognize them. Do not click on suspicious links, download attachments from unknown sources, or provide personal information to unknown parties. </a:t>
            </a:r>
            <a:r>
              <a:rPr lang="en-US" sz="4400" b="0" i="0" dirty="0" err="1">
                <a:solidFill>
                  <a:srgbClr val="374151"/>
                </a:solidFill>
                <a:effectLst/>
                <a:latin typeface="Söhne"/>
              </a:rPr>
              <a:t>Katulad</a:t>
            </a:r>
            <a:r>
              <a:rPr lang="en-US" sz="4400" b="0" i="0" dirty="0">
                <a:solidFill>
                  <a:srgbClr val="374151"/>
                </a:solidFill>
                <a:effectLst/>
                <a:latin typeface="Söhne"/>
              </a:rPr>
              <a:t> ng </a:t>
            </a:r>
            <a:r>
              <a:rPr lang="en-US" sz="4400" b="0" i="0" dirty="0" err="1">
                <a:solidFill>
                  <a:srgbClr val="374151"/>
                </a:solidFill>
                <a:effectLst/>
                <a:latin typeface="Söhne"/>
              </a:rPr>
              <a:t>pag</a:t>
            </a:r>
            <a:r>
              <a:rPr lang="en-US" sz="4400" b="0" i="0" dirty="0">
                <a:solidFill>
                  <a:srgbClr val="374151"/>
                </a:solidFill>
                <a:effectLst/>
                <a:latin typeface="Söhne"/>
              </a:rPr>
              <a:t> attend </a:t>
            </a:r>
            <a:r>
              <a:rPr lang="en-US" sz="4400" b="0" i="0" dirty="0" err="1">
                <a:solidFill>
                  <a:srgbClr val="374151"/>
                </a:solidFill>
                <a:effectLst/>
                <a:latin typeface="Söhne"/>
              </a:rPr>
              <a:t>niyo</a:t>
            </a:r>
            <a:r>
              <a:rPr lang="en-US" sz="4400" b="0" i="0" dirty="0">
                <a:solidFill>
                  <a:srgbClr val="374151"/>
                </a:solidFill>
                <a:effectLst/>
                <a:latin typeface="Söhne"/>
              </a:rPr>
              <a:t> </a:t>
            </a:r>
            <a:r>
              <a:rPr lang="en-US" sz="4400" b="0" i="0" dirty="0" err="1">
                <a:solidFill>
                  <a:srgbClr val="374151"/>
                </a:solidFill>
                <a:effectLst/>
                <a:latin typeface="Söhne"/>
              </a:rPr>
              <a:t>nitong</a:t>
            </a:r>
            <a:r>
              <a:rPr lang="en-US" sz="4400" b="0" i="0" dirty="0">
                <a:solidFill>
                  <a:srgbClr val="374151"/>
                </a:solidFill>
                <a:effectLst/>
                <a:latin typeface="Söhne"/>
              </a:rPr>
              <a:t> awareness lecture natin </a:t>
            </a:r>
            <a:r>
              <a:rPr lang="en-US" sz="4400" b="0" i="0" dirty="0" err="1">
                <a:solidFill>
                  <a:srgbClr val="374151"/>
                </a:solidFill>
                <a:effectLst/>
                <a:latin typeface="Söhne"/>
              </a:rPr>
              <a:t>ngayon</a:t>
            </a:r>
            <a:r>
              <a:rPr lang="en-US" sz="4400" b="0" i="0" dirty="0">
                <a:solidFill>
                  <a:srgbClr val="374151"/>
                </a:solidFill>
                <a:effectLst/>
                <a:latin typeface="Söhne"/>
              </a:rPr>
              <a:t>. At least mas </a:t>
            </a:r>
            <a:r>
              <a:rPr lang="en-US" sz="4400" b="0" i="0" dirty="0" err="1">
                <a:solidFill>
                  <a:srgbClr val="374151"/>
                </a:solidFill>
                <a:effectLst/>
                <a:latin typeface="Söhne"/>
              </a:rPr>
              <a:t>nagiging</a:t>
            </a:r>
            <a:r>
              <a:rPr lang="en-US" sz="4400" b="0" i="0" dirty="0">
                <a:solidFill>
                  <a:srgbClr val="374151"/>
                </a:solidFill>
                <a:effectLst/>
                <a:latin typeface="Söhne"/>
              </a:rPr>
              <a:t> aware </a:t>
            </a:r>
            <a:r>
              <a:rPr lang="en-US" sz="4400" b="0" i="0" dirty="0" err="1">
                <a:solidFill>
                  <a:srgbClr val="374151"/>
                </a:solidFill>
                <a:effectLst/>
                <a:latin typeface="Söhne"/>
              </a:rPr>
              <a:t>tyo</a:t>
            </a:r>
            <a:r>
              <a:rPr lang="en-US" sz="4400" b="0" i="0" dirty="0">
                <a:solidFill>
                  <a:srgbClr val="374151"/>
                </a:solidFill>
                <a:effectLst/>
                <a:latin typeface="Söhne"/>
              </a:rPr>
              <a:t> </a:t>
            </a:r>
            <a:r>
              <a:rPr lang="en-US" sz="4400" b="0" i="0" dirty="0" err="1">
                <a:solidFill>
                  <a:srgbClr val="374151"/>
                </a:solidFill>
                <a:effectLst/>
                <a:latin typeface="Söhne"/>
              </a:rPr>
              <a:t>sa</a:t>
            </a:r>
            <a:r>
              <a:rPr lang="en-US" sz="4400" b="0" i="0" dirty="0">
                <a:solidFill>
                  <a:srgbClr val="374151"/>
                </a:solidFill>
                <a:effectLst/>
                <a:latin typeface="Söhne"/>
              </a:rPr>
              <a:t> </a:t>
            </a:r>
            <a:r>
              <a:rPr lang="en-US" sz="4400" b="0" i="0" dirty="0" err="1">
                <a:solidFill>
                  <a:srgbClr val="374151"/>
                </a:solidFill>
                <a:effectLst/>
                <a:latin typeface="Söhne"/>
              </a:rPr>
              <a:t>mga</a:t>
            </a:r>
            <a:r>
              <a:rPr lang="en-US" sz="4400" b="0" i="0" dirty="0">
                <a:solidFill>
                  <a:srgbClr val="374151"/>
                </a:solidFill>
                <a:effectLst/>
                <a:latin typeface="Söhne"/>
              </a:rPr>
              <a:t> security threats.</a:t>
            </a:r>
          </a:p>
          <a:p>
            <a:pPr marL="0" indent="0">
              <a:buFontTx/>
              <a:buNone/>
            </a:pPr>
            <a:endParaRPr lang="en-US" sz="4400" b="0" i="0" dirty="0">
              <a:solidFill>
                <a:srgbClr val="374151"/>
              </a:solidFill>
              <a:effectLst/>
              <a:latin typeface="Söhne"/>
            </a:endParaRPr>
          </a:p>
          <a:p>
            <a:pPr marL="0" indent="0">
              <a:buFontTx/>
              <a:buNone/>
            </a:pPr>
            <a:r>
              <a:rPr lang="en-US" sz="4400" b="1" i="0" dirty="0">
                <a:effectLst/>
                <a:latin typeface="Söhne"/>
              </a:rPr>
              <a:t>Email Safety</a:t>
            </a:r>
            <a:r>
              <a:rPr lang="en-US" sz="4400" b="0" i="0" dirty="0">
                <a:solidFill>
                  <a:srgbClr val="374151"/>
                </a:solidFill>
                <a:effectLst/>
                <a:latin typeface="Söhne"/>
              </a:rPr>
              <a:t>: Be cautious with email attachments and links. Don't open attachments or click on links from unknown sources. Verify the legitimacy of email requests for sensitive information. Pag </a:t>
            </a:r>
            <a:r>
              <a:rPr lang="en-US" sz="4400" b="0" i="0" dirty="0" err="1">
                <a:solidFill>
                  <a:srgbClr val="374151"/>
                </a:solidFill>
                <a:effectLst/>
                <a:latin typeface="Söhne"/>
              </a:rPr>
              <a:t>duda</a:t>
            </a:r>
            <a:r>
              <a:rPr lang="en-US" sz="4400" b="0" i="0" dirty="0">
                <a:solidFill>
                  <a:srgbClr val="374151"/>
                </a:solidFill>
                <a:effectLst/>
                <a:latin typeface="Söhne"/>
              </a:rPr>
              <a:t> kayo pwede </a:t>
            </a:r>
            <a:r>
              <a:rPr lang="en-US" sz="4400" b="0" i="0" dirty="0" err="1">
                <a:solidFill>
                  <a:srgbClr val="374151"/>
                </a:solidFill>
                <a:effectLst/>
                <a:latin typeface="Söhne"/>
              </a:rPr>
              <a:t>nyong</a:t>
            </a:r>
            <a:r>
              <a:rPr lang="en-US" sz="4400" b="0" i="0" dirty="0">
                <a:solidFill>
                  <a:srgbClr val="374151"/>
                </a:solidFill>
                <a:effectLst/>
                <a:latin typeface="Söhne"/>
              </a:rPr>
              <a:t> </a:t>
            </a:r>
            <a:r>
              <a:rPr lang="en-US" sz="4400" b="0" i="0" dirty="0" err="1">
                <a:solidFill>
                  <a:srgbClr val="374151"/>
                </a:solidFill>
                <a:effectLst/>
                <a:latin typeface="Söhne"/>
              </a:rPr>
              <a:t>tawagan</a:t>
            </a:r>
            <a:r>
              <a:rPr lang="en-US" sz="4400" b="0" i="0" dirty="0">
                <a:solidFill>
                  <a:srgbClr val="374151"/>
                </a:solidFill>
                <a:effectLst/>
                <a:latin typeface="Söhne"/>
              </a:rPr>
              <a:t> or </a:t>
            </a:r>
            <a:r>
              <a:rPr lang="en-US" sz="4400" b="0" i="0" dirty="0" err="1">
                <a:solidFill>
                  <a:srgbClr val="374151"/>
                </a:solidFill>
                <a:effectLst/>
                <a:latin typeface="Söhne"/>
              </a:rPr>
              <a:t>contakin</a:t>
            </a:r>
            <a:r>
              <a:rPr lang="en-US" sz="4400" b="0" i="0" dirty="0">
                <a:solidFill>
                  <a:srgbClr val="374151"/>
                </a:solidFill>
                <a:effectLst/>
                <a:latin typeface="Söhne"/>
              </a:rPr>
              <a:t> </a:t>
            </a:r>
            <a:r>
              <a:rPr lang="en-US" sz="4400" b="0" i="0" dirty="0" err="1">
                <a:solidFill>
                  <a:srgbClr val="374151"/>
                </a:solidFill>
                <a:effectLst/>
                <a:latin typeface="Söhne"/>
              </a:rPr>
              <a:t>yung</a:t>
            </a:r>
            <a:r>
              <a:rPr lang="en-US" sz="4400" b="0" i="0" dirty="0">
                <a:solidFill>
                  <a:srgbClr val="374151"/>
                </a:solidFill>
                <a:effectLst/>
                <a:latin typeface="Söhne"/>
              </a:rPr>
              <a:t> </a:t>
            </a:r>
            <a:r>
              <a:rPr lang="en-US" sz="4400" b="0" i="0" dirty="0" err="1">
                <a:solidFill>
                  <a:srgbClr val="374151"/>
                </a:solidFill>
                <a:effectLst/>
                <a:latin typeface="Söhne"/>
              </a:rPr>
              <a:t>nagpadala</a:t>
            </a:r>
            <a:r>
              <a:rPr lang="en-US" sz="4400" b="0" i="0" dirty="0">
                <a:solidFill>
                  <a:srgbClr val="374151"/>
                </a:solidFill>
                <a:effectLst/>
                <a:latin typeface="Söhne"/>
              </a:rPr>
              <a:t> </a:t>
            </a:r>
            <a:r>
              <a:rPr lang="en-US" sz="4400" b="0" i="0" dirty="0" err="1">
                <a:solidFill>
                  <a:srgbClr val="374151"/>
                </a:solidFill>
                <a:effectLst/>
                <a:latin typeface="Söhne"/>
              </a:rPr>
              <a:t>sa</a:t>
            </a:r>
            <a:r>
              <a:rPr lang="en-US" sz="4400" b="0" i="0" dirty="0">
                <a:solidFill>
                  <a:srgbClr val="374151"/>
                </a:solidFill>
                <a:effectLst/>
                <a:latin typeface="Söhne"/>
              </a:rPr>
              <a:t> </a:t>
            </a:r>
            <a:r>
              <a:rPr lang="en-US" sz="4400" b="0" i="0" dirty="0" err="1">
                <a:solidFill>
                  <a:srgbClr val="374151"/>
                </a:solidFill>
                <a:effectLst/>
                <a:latin typeface="Söhne"/>
              </a:rPr>
              <a:t>inyo</a:t>
            </a:r>
            <a:r>
              <a:rPr lang="en-US" sz="4400" b="0" i="0" dirty="0">
                <a:solidFill>
                  <a:srgbClr val="374151"/>
                </a:solidFill>
                <a:effectLst/>
                <a:latin typeface="Söhne"/>
              </a:rPr>
              <a:t> ng email para sure.</a:t>
            </a:r>
          </a:p>
          <a:p>
            <a:pPr marL="0" indent="0">
              <a:buFontTx/>
              <a:buNone/>
            </a:pPr>
            <a:endParaRPr lang="en-US" sz="4400" b="0" i="0" dirty="0">
              <a:solidFill>
                <a:srgbClr val="374151"/>
              </a:solidFill>
              <a:effectLst/>
              <a:latin typeface="Söhne"/>
            </a:endParaRPr>
          </a:p>
          <a:p>
            <a:pPr marL="0" indent="0">
              <a:buFontTx/>
              <a:buNone/>
            </a:pPr>
            <a:r>
              <a:rPr lang="en-US" sz="4400" b="1" i="0" dirty="0">
                <a:effectLst/>
                <a:latin typeface="Söhne"/>
              </a:rPr>
              <a:t>Physical Security</a:t>
            </a:r>
            <a:r>
              <a:rPr lang="en-US" sz="4400" b="0" i="0" dirty="0">
                <a:solidFill>
                  <a:srgbClr val="374151"/>
                </a:solidFill>
                <a:effectLst/>
                <a:latin typeface="Söhne"/>
              </a:rPr>
              <a:t>: Lock computers and devices when not in use. Use screen locks and password-protected screensavers to prevent unauthorized access.</a:t>
            </a:r>
          </a:p>
          <a:p>
            <a:pPr marL="0" indent="0">
              <a:buFontTx/>
              <a:buNone/>
            </a:pPr>
            <a:endParaRPr lang="en-US" sz="4400" b="0" i="0" dirty="0">
              <a:solidFill>
                <a:srgbClr val="374151"/>
              </a:solidFill>
              <a:effectLst/>
              <a:latin typeface="Söhne"/>
            </a:endParaRPr>
          </a:p>
          <a:p>
            <a:pPr marL="0" indent="0">
              <a:buFontTx/>
              <a:buNone/>
            </a:pPr>
            <a:r>
              <a:rPr lang="en-US" sz="6000" b="1" i="0" dirty="0">
                <a:effectLst/>
                <a:latin typeface="Söhne"/>
              </a:rPr>
              <a:t>Social Media Caution</a:t>
            </a:r>
            <a:r>
              <a:rPr lang="en-US" sz="6000" b="0" i="0" dirty="0">
                <a:solidFill>
                  <a:srgbClr val="374151"/>
                </a:solidFill>
                <a:effectLst/>
                <a:latin typeface="Söhne"/>
              </a:rPr>
              <a:t>: Be mindful of what is shared on social media. Avoid posting sensitive work-related information, as attackers may use it for social engineering attacks.</a:t>
            </a:r>
          </a:p>
          <a:p>
            <a:pPr marL="0" indent="0">
              <a:buFontTx/>
              <a:buNone/>
            </a:pPr>
            <a:endParaRPr lang="en-US" sz="6000" b="0" i="0" dirty="0">
              <a:solidFill>
                <a:srgbClr val="374151"/>
              </a:solidFill>
              <a:effectLst/>
              <a:latin typeface="Söhne"/>
            </a:endParaRPr>
          </a:p>
          <a:p>
            <a:pPr marL="0" indent="0">
              <a:buFontTx/>
              <a:buNone/>
            </a:pPr>
            <a:r>
              <a:rPr lang="en-US" sz="6000" b="1" i="0" dirty="0">
                <a:effectLst/>
                <a:latin typeface="Söhne"/>
              </a:rPr>
              <a:t>Incident Reporting</a:t>
            </a:r>
            <a:r>
              <a:rPr lang="en-US" sz="6000" b="0" i="0" dirty="0">
                <a:solidFill>
                  <a:srgbClr val="374151"/>
                </a:solidFill>
                <a:effectLst/>
                <a:latin typeface="Söhne"/>
              </a:rPr>
              <a:t>: Encourage employees to report any suspicious activity, security incidents, or breaches immediately. I-report </a:t>
            </a:r>
            <a:r>
              <a:rPr lang="en-US" sz="6000" b="0" i="0" dirty="0" err="1">
                <a:solidFill>
                  <a:srgbClr val="374151"/>
                </a:solidFill>
                <a:effectLst/>
                <a:latin typeface="Söhne"/>
              </a:rPr>
              <a:t>nyo</a:t>
            </a:r>
            <a:r>
              <a:rPr lang="en-US" sz="6000" b="0" i="0" dirty="0">
                <a:solidFill>
                  <a:srgbClr val="374151"/>
                </a:solidFill>
                <a:effectLst/>
                <a:latin typeface="Söhne"/>
              </a:rPr>
              <a:t> po </a:t>
            </a:r>
            <a:r>
              <a:rPr lang="en-US" sz="6000" b="0" i="0" dirty="0" err="1">
                <a:solidFill>
                  <a:srgbClr val="374151"/>
                </a:solidFill>
                <a:effectLst/>
                <a:latin typeface="Söhne"/>
              </a:rPr>
              <a:t>agad</a:t>
            </a:r>
            <a:r>
              <a:rPr lang="en-US" sz="6000" b="0" i="0" dirty="0">
                <a:solidFill>
                  <a:srgbClr val="374151"/>
                </a:solidFill>
                <a:effectLst/>
                <a:latin typeface="Söhne"/>
              </a:rPr>
              <a:t> </a:t>
            </a:r>
            <a:r>
              <a:rPr lang="en-US" sz="6000" b="0" i="0" dirty="0" err="1">
                <a:solidFill>
                  <a:srgbClr val="374151"/>
                </a:solidFill>
                <a:effectLst/>
                <a:latin typeface="Söhne"/>
              </a:rPr>
              <a:t>sa</a:t>
            </a:r>
            <a:r>
              <a:rPr lang="en-US" sz="6000" b="0" i="0" dirty="0">
                <a:solidFill>
                  <a:srgbClr val="374151"/>
                </a:solidFill>
                <a:effectLst/>
                <a:latin typeface="Söhne"/>
              </a:rPr>
              <a:t> amin kung </a:t>
            </a:r>
            <a:r>
              <a:rPr lang="en-US" sz="6000" b="0" i="0" dirty="0" err="1">
                <a:solidFill>
                  <a:srgbClr val="374151"/>
                </a:solidFill>
                <a:effectLst/>
                <a:latin typeface="Söhne"/>
              </a:rPr>
              <a:t>sa</a:t>
            </a:r>
            <a:r>
              <a:rPr lang="en-US" sz="6000" b="0" i="0" dirty="0">
                <a:solidFill>
                  <a:srgbClr val="374151"/>
                </a:solidFill>
                <a:effectLst/>
                <a:latin typeface="Söhne"/>
              </a:rPr>
              <a:t> </a:t>
            </a:r>
            <a:r>
              <a:rPr lang="en-US" sz="6000" b="0" i="0" dirty="0" err="1">
                <a:solidFill>
                  <a:srgbClr val="374151"/>
                </a:solidFill>
                <a:effectLst/>
                <a:latin typeface="Söhne"/>
              </a:rPr>
              <a:t>tingin</a:t>
            </a:r>
            <a:r>
              <a:rPr lang="en-US" sz="6000" b="0" i="0" dirty="0">
                <a:solidFill>
                  <a:srgbClr val="374151"/>
                </a:solidFill>
                <a:effectLst/>
                <a:latin typeface="Söhne"/>
              </a:rPr>
              <a:t> </a:t>
            </a:r>
            <a:r>
              <a:rPr lang="en-US" sz="6000" b="0" i="0" dirty="0" err="1">
                <a:solidFill>
                  <a:srgbClr val="374151"/>
                </a:solidFill>
                <a:effectLst/>
                <a:latin typeface="Söhne"/>
              </a:rPr>
              <a:t>nyo</a:t>
            </a:r>
            <a:r>
              <a:rPr lang="en-US" sz="6000" b="0" i="0" dirty="0">
                <a:solidFill>
                  <a:srgbClr val="374151"/>
                </a:solidFill>
                <a:effectLst/>
                <a:latin typeface="Söhne"/>
              </a:rPr>
              <a:t> ay may security incident para </a:t>
            </a:r>
            <a:r>
              <a:rPr lang="en-US" sz="6000" b="0" i="0" dirty="0" err="1">
                <a:solidFill>
                  <a:srgbClr val="374151"/>
                </a:solidFill>
                <a:effectLst/>
                <a:latin typeface="Söhne"/>
              </a:rPr>
              <a:t>maimbestigahan</a:t>
            </a:r>
            <a:r>
              <a:rPr lang="en-US" sz="6000" b="0" i="0" dirty="0">
                <a:solidFill>
                  <a:srgbClr val="374151"/>
                </a:solidFill>
                <a:effectLst/>
                <a:latin typeface="Söhne"/>
              </a:rPr>
              <a:t> po </a:t>
            </a:r>
            <a:r>
              <a:rPr lang="en-US" sz="6000" b="0" i="0" dirty="0" err="1">
                <a:solidFill>
                  <a:srgbClr val="374151"/>
                </a:solidFill>
                <a:effectLst/>
                <a:latin typeface="Söhne"/>
              </a:rPr>
              <a:t>ntin</a:t>
            </a:r>
            <a:r>
              <a:rPr lang="en-US" sz="6000" b="0" i="0" dirty="0">
                <a:solidFill>
                  <a:srgbClr val="374151"/>
                </a:solidFill>
                <a:effectLst/>
                <a:latin typeface="Söhne"/>
              </a:rPr>
              <a:t> </a:t>
            </a:r>
            <a:r>
              <a:rPr lang="en-US" sz="6000" b="0" i="0" dirty="0" err="1">
                <a:solidFill>
                  <a:srgbClr val="374151"/>
                </a:solidFill>
                <a:effectLst/>
                <a:latin typeface="Söhne"/>
              </a:rPr>
              <a:t>agad</a:t>
            </a:r>
            <a:r>
              <a:rPr lang="en-US" sz="6000" b="0" i="0" dirty="0">
                <a:solidFill>
                  <a:srgbClr val="374151"/>
                </a:solidFill>
                <a:effectLst/>
                <a:latin typeface="Söhne"/>
              </a:rPr>
              <a:t> para </a:t>
            </a:r>
            <a:r>
              <a:rPr lang="en-US" sz="6000" b="0" i="0" dirty="0" err="1">
                <a:solidFill>
                  <a:srgbClr val="374151"/>
                </a:solidFill>
                <a:effectLst/>
                <a:latin typeface="Söhne"/>
              </a:rPr>
              <a:t>maagapan</a:t>
            </a:r>
            <a:r>
              <a:rPr lang="en-US" sz="6000" b="0" i="0" dirty="0">
                <a:solidFill>
                  <a:srgbClr val="374151"/>
                </a:solidFill>
                <a:effectLst/>
                <a:latin typeface="Söhne"/>
              </a:rPr>
              <a:t> or </a:t>
            </a:r>
            <a:r>
              <a:rPr lang="en-US" sz="6000" b="0" i="0" dirty="0" err="1">
                <a:solidFill>
                  <a:srgbClr val="374151"/>
                </a:solidFill>
                <a:effectLst/>
                <a:latin typeface="Söhne"/>
              </a:rPr>
              <a:t>maaddress</a:t>
            </a:r>
            <a:r>
              <a:rPr lang="en-US" sz="6000" b="0" i="0" dirty="0">
                <a:solidFill>
                  <a:srgbClr val="374151"/>
                </a:solidFill>
                <a:effectLst/>
                <a:latin typeface="Söhne"/>
              </a:rPr>
              <a:t> </a:t>
            </a:r>
            <a:r>
              <a:rPr lang="en-US" sz="6000" b="0" i="0" dirty="0" err="1">
                <a:solidFill>
                  <a:srgbClr val="374151"/>
                </a:solidFill>
                <a:effectLst/>
                <a:latin typeface="Söhne"/>
              </a:rPr>
              <a:t>agad</a:t>
            </a:r>
            <a:r>
              <a:rPr lang="en-US" sz="6000" b="0" i="0" dirty="0">
                <a:solidFill>
                  <a:srgbClr val="374151"/>
                </a:solidFill>
                <a:effectLst/>
                <a:latin typeface="Söhne"/>
              </a:rPr>
              <a:t> ang issue at para </a:t>
            </a:r>
            <a:r>
              <a:rPr lang="en-US" sz="6000" b="0" i="0" dirty="0" err="1">
                <a:solidFill>
                  <a:srgbClr val="374151"/>
                </a:solidFill>
                <a:effectLst/>
                <a:latin typeface="Söhne"/>
              </a:rPr>
              <a:t>hindi</a:t>
            </a:r>
            <a:r>
              <a:rPr lang="en-US" sz="6000" b="0" i="0" dirty="0">
                <a:solidFill>
                  <a:srgbClr val="374151"/>
                </a:solidFill>
                <a:effectLst/>
                <a:latin typeface="Söhne"/>
              </a:rPr>
              <a:t> </a:t>
            </a:r>
            <a:r>
              <a:rPr lang="en-US" sz="6000" b="0" i="0" dirty="0" err="1">
                <a:solidFill>
                  <a:srgbClr val="374151"/>
                </a:solidFill>
                <a:effectLst/>
                <a:latin typeface="Söhne"/>
              </a:rPr>
              <a:t>rin</a:t>
            </a:r>
            <a:r>
              <a:rPr lang="en-US" sz="6000" b="0" i="0" dirty="0">
                <a:solidFill>
                  <a:srgbClr val="374151"/>
                </a:solidFill>
                <a:effectLst/>
                <a:latin typeface="Söhne"/>
              </a:rPr>
              <a:t> tayo </a:t>
            </a:r>
            <a:r>
              <a:rPr lang="en-US" sz="6000" b="0" i="0" dirty="0" err="1">
                <a:solidFill>
                  <a:srgbClr val="374151"/>
                </a:solidFill>
                <a:effectLst/>
                <a:latin typeface="Söhne"/>
              </a:rPr>
              <a:t>magkaroon</a:t>
            </a:r>
            <a:r>
              <a:rPr lang="en-US" sz="6000" b="0" i="0" dirty="0">
                <a:solidFill>
                  <a:srgbClr val="374151"/>
                </a:solidFill>
                <a:effectLst/>
                <a:latin typeface="Söhne"/>
              </a:rPr>
              <a:t> ng violation </a:t>
            </a:r>
            <a:r>
              <a:rPr lang="en-US" sz="6000" b="0" i="0" dirty="0" err="1">
                <a:solidFill>
                  <a:srgbClr val="374151"/>
                </a:solidFill>
                <a:effectLst/>
                <a:latin typeface="Söhne"/>
              </a:rPr>
              <a:t>sa</a:t>
            </a:r>
            <a:r>
              <a:rPr lang="en-US" sz="6000" b="0" i="0" dirty="0">
                <a:solidFill>
                  <a:srgbClr val="374151"/>
                </a:solidFill>
                <a:effectLst/>
                <a:latin typeface="Söhne"/>
              </a:rPr>
              <a:t> DPA of 2012. Meron po </a:t>
            </a:r>
            <a:r>
              <a:rPr lang="en-US" sz="6000" b="0" i="0" dirty="0" err="1">
                <a:solidFill>
                  <a:srgbClr val="374151"/>
                </a:solidFill>
                <a:effectLst/>
                <a:latin typeface="Söhne"/>
              </a:rPr>
              <a:t>tayong</a:t>
            </a:r>
            <a:r>
              <a:rPr lang="en-US" sz="6000" b="0" i="0" dirty="0">
                <a:solidFill>
                  <a:srgbClr val="374151"/>
                </a:solidFill>
                <a:effectLst/>
                <a:latin typeface="Söhne"/>
              </a:rPr>
              <a:t> Form </a:t>
            </a:r>
            <a:r>
              <a:rPr lang="en-US" sz="6000" b="0" i="0" dirty="0" err="1">
                <a:solidFill>
                  <a:srgbClr val="374151"/>
                </a:solidFill>
                <a:effectLst/>
                <a:latin typeface="Söhne"/>
              </a:rPr>
              <a:t>sa</a:t>
            </a:r>
            <a:r>
              <a:rPr lang="en-US" sz="6000" b="0" i="0" dirty="0">
                <a:solidFill>
                  <a:srgbClr val="374151"/>
                </a:solidFill>
                <a:effectLst/>
                <a:latin typeface="Söhne"/>
              </a:rPr>
              <a:t> Intranet</a:t>
            </a:r>
          </a:p>
          <a:p>
            <a:pPr marL="0" indent="0">
              <a:buFontTx/>
              <a:buNone/>
            </a:pPr>
            <a:endParaRPr lang="en-US" sz="4400" b="0" i="0" dirty="0">
              <a:solidFill>
                <a:srgbClr val="374151"/>
              </a:solidFill>
              <a:effectLst/>
              <a:latin typeface="Söhne"/>
            </a:endParaRPr>
          </a:p>
          <a:p>
            <a:pPr marL="0" indent="0">
              <a:buFontTx/>
              <a:buNone/>
            </a:pPr>
            <a:endParaRPr lang="en-US" sz="4400" b="0" i="0" dirty="0">
              <a:solidFill>
                <a:srgbClr val="374151"/>
              </a:solidFill>
              <a:effectLst/>
              <a:latin typeface="Söhne"/>
            </a:endParaRPr>
          </a:p>
          <a:p>
            <a:pPr marL="0" indent="0">
              <a:buFontTx/>
              <a:buNone/>
            </a:pPr>
            <a:endParaRPr lang="en-US" sz="3200" b="0" i="0" dirty="0">
              <a:solidFill>
                <a:srgbClr val="374151"/>
              </a:solidFill>
              <a:effectLst/>
              <a:latin typeface="Söhne"/>
            </a:endParaRPr>
          </a:p>
          <a:p>
            <a:pPr marL="0" indent="0">
              <a:buFontTx/>
              <a:buNone/>
            </a:pPr>
            <a:endParaRPr lang="en-US" sz="3200" b="0" i="0" dirty="0">
              <a:solidFill>
                <a:srgbClr val="374151"/>
              </a:solidFill>
              <a:effectLst/>
              <a:latin typeface="Söhne"/>
            </a:endParaRPr>
          </a:p>
          <a:p>
            <a:pPr marL="0" indent="0">
              <a:buFontTx/>
              <a:buNone/>
            </a:pPr>
            <a:endParaRPr lang="en-US" sz="3200" b="0" i="0" dirty="0">
              <a:solidFill>
                <a:srgbClr val="374151"/>
              </a:solidFill>
              <a:effectLst/>
              <a:latin typeface="Söhne"/>
            </a:endParaRPr>
          </a:p>
          <a:p>
            <a:pPr marL="0" indent="0">
              <a:buFontTx/>
              <a:buNone/>
            </a:pPr>
            <a:endParaRPr lang="en-US" sz="3200" b="0" i="0" dirty="0">
              <a:solidFill>
                <a:srgbClr val="374151"/>
              </a:solidFill>
              <a:effectLst/>
              <a:latin typeface="Söhne"/>
            </a:endParaRPr>
          </a:p>
          <a:p>
            <a:pPr marL="0" indent="0">
              <a:buFontTx/>
              <a:buNone/>
            </a:pPr>
            <a:endParaRPr lang="en-US" sz="3200" b="0" i="0" dirty="0">
              <a:solidFill>
                <a:srgbClr val="374151"/>
              </a:solidFill>
              <a:effectLst/>
              <a:latin typeface="Söhne"/>
            </a:endParaRPr>
          </a:p>
          <a:p>
            <a:pPr marL="0" indent="0">
              <a:buFontTx/>
              <a:buNone/>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26</a:t>
            </a:fld>
            <a:endParaRPr lang="en-US"/>
          </a:p>
        </p:txBody>
      </p:sp>
    </p:spTree>
    <p:extLst>
      <p:ext uri="{BB962C8B-B14F-4D97-AF65-F5344CB8AC3E}">
        <p14:creationId xmlns:p14="http://schemas.microsoft.com/office/powerpoint/2010/main" val="16977019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3200" b="1" i="0" dirty="0">
                <a:effectLst/>
                <a:latin typeface="Söhne"/>
              </a:rPr>
              <a:t>Training and Awareness</a:t>
            </a:r>
            <a:r>
              <a:rPr lang="en-US" sz="3200" b="0" i="0" dirty="0">
                <a:solidFill>
                  <a:srgbClr val="374151"/>
                </a:solidFill>
                <a:effectLst/>
                <a:latin typeface="Söhne"/>
              </a:rPr>
              <a:t>: Continuously educate yourself about cybersecurity threats and best practices through regular training and awareness programs. </a:t>
            </a:r>
            <a:r>
              <a:rPr lang="en-US" sz="3200" b="0" i="0" dirty="0" err="1">
                <a:solidFill>
                  <a:srgbClr val="374151"/>
                </a:solidFill>
                <a:effectLst/>
                <a:latin typeface="Söhne"/>
              </a:rPr>
              <a:t>Tulad</a:t>
            </a:r>
            <a:r>
              <a:rPr lang="en-US" sz="3200" b="0" i="0" dirty="0">
                <a:solidFill>
                  <a:srgbClr val="374151"/>
                </a:solidFill>
                <a:effectLst/>
                <a:latin typeface="Söhne"/>
              </a:rPr>
              <a:t> </a:t>
            </a:r>
            <a:r>
              <a:rPr lang="en-US" sz="3200" b="0" i="0" dirty="0" err="1">
                <a:solidFill>
                  <a:srgbClr val="374151"/>
                </a:solidFill>
                <a:effectLst/>
                <a:latin typeface="Söhne"/>
              </a:rPr>
              <a:t>nitong</a:t>
            </a:r>
            <a:r>
              <a:rPr lang="en-US" sz="3200" b="0" i="0" dirty="0">
                <a:solidFill>
                  <a:srgbClr val="374151"/>
                </a:solidFill>
                <a:effectLst/>
                <a:latin typeface="Söhne"/>
              </a:rPr>
              <a:t> </a:t>
            </a:r>
            <a:r>
              <a:rPr lang="en-US" sz="3200" b="0" i="0" dirty="0" err="1">
                <a:solidFill>
                  <a:srgbClr val="374151"/>
                </a:solidFill>
                <a:effectLst/>
                <a:latin typeface="Söhne"/>
              </a:rPr>
              <a:t>ginagawa</a:t>
            </a:r>
            <a:r>
              <a:rPr lang="en-US" sz="3200" b="0" i="0" dirty="0">
                <a:solidFill>
                  <a:srgbClr val="374151"/>
                </a:solidFill>
                <a:effectLst/>
                <a:latin typeface="Söhne"/>
              </a:rPr>
              <a:t> natin </a:t>
            </a:r>
            <a:r>
              <a:rPr lang="en-US" sz="3200" b="0" i="0" dirty="0" err="1">
                <a:solidFill>
                  <a:srgbClr val="374151"/>
                </a:solidFill>
                <a:effectLst/>
                <a:latin typeface="Söhne"/>
              </a:rPr>
              <a:t>ngayon</a:t>
            </a:r>
            <a:r>
              <a:rPr lang="en-US" sz="3200" b="0" i="0" dirty="0">
                <a:solidFill>
                  <a:srgbClr val="374151"/>
                </a:solidFill>
                <a:effectLst/>
                <a:latin typeface="Söhne"/>
              </a:rPr>
              <a:t>. </a:t>
            </a:r>
            <a:r>
              <a:rPr lang="en-US" sz="3200" b="0" i="0" dirty="0" err="1">
                <a:solidFill>
                  <a:srgbClr val="374151"/>
                </a:solidFill>
                <a:effectLst/>
                <a:latin typeface="Söhne"/>
              </a:rPr>
              <a:t>Umattend</a:t>
            </a:r>
            <a:r>
              <a:rPr lang="en-US" sz="3200" b="0" i="0" dirty="0">
                <a:solidFill>
                  <a:srgbClr val="374151"/>
                </a:solidFill>
                <a:effectLst/>
                <a:latin typeface="Söhne"/>
              </a:rPr>
              <a:t> po kayo palagi para </a:t>
            </a:r>
            <a:r>
              <a:rPr lang="en-US" sz="3200" b="0" i="0" dirty="0" err="1">
                <a:solidFill>
                  <a:srgbClr val="374151"/>
                </a:solidFill>
                <a:effectLst/>
                <a:latin typeface="Söhne"/>
              </a:rPr>
              <a:t>maupdate</a:t>
            </a:r>
            <a:r>
              <a:rPr lang="en-US" sz="3200" b="0" i="0" dirty="0">
                <a:solidFill>
                  <a:srgbClr val="374151"/>
                </a:solidFill>
                <a:effectLst/>
                <a:latin typeface="Söhne"/>
              </a:rPr>
              <a:t> din po kayo </a:t>
            </a:r>
            <a:r>
              <a:rPr lang="en-US" sz="3200" b="0" i="0" dirty="0" err="1">
                <a:solidFill>
                  <a:srgbClr val="374151"/>
                </a:solidFill>
                <a:effectLst/>
                <a:latin typeface="Söhne"/>
              </a:rPr>
              <a:t>sa</a:t>
            </a:r>
            <a:r>
              <a:rPr lang="en-US" sz="3200" b="0" i="0" dirty="0">
                <a:solidFill>
                  <a:srgbClr val="374151"/>
                </a:solidFill>
                <a:effectLst/>
                <a:latin typeface="Söhne"/>
              </a:rPr>
              <a:t> </a:t>
            </a:r>
            <a:r>
              <a:rPr lang="en-US" sz="3200" b="0" i="0" dirty="0" err="1">
                <a:solidFill>
                  <a:srgbClr val="374151"/>
                </a:solidFill>
                <a:effectLst/>
                <a:latin typeface="Söhne"/>
              </a:rPr>
              <a:t>mga</a:t>
            </a:r>
            <a:r>
              <a:rPr lang="en-US" sz="3200" b="0" i="0" dirty="0">
                <a:solidFill>
                  <a:srgbClr val="374151"/>
                </a:solidFill>
                <a:effectLst/>
                <a:latin typeface="Söhne"/>
              </a:rPr>
              <a:t> </a:t>
            </a:r>
            <a:r>
              <a:rPr lang="en-US" sz="3200" b="0" i="0" dirty="0" err="1">
                <a:solidFill>
                  <a:srgbClr val="374151"/>
                </a:solidFill>
                <a:effectLst/>
                <a:latin typeface="Söhne"/>
              </a:rPr>
              <a:t>bagong</a:t>
            </a:r>
            <a:r>
              <a:rPr lang="en-US" sz="3200" b="0" i="0" dirty="0">
                <a:solidFill>
                  <a:srgbClr val="374151"/>
                </a:solidFill>
                <a:effectLst/>
                <a:latin typeface="Söhne"/>
              </a:rPr>
              <a:t> threats </a:t>
            </a:r>
            <a:r>
              <a:rPr lang="en-US" sz="3200" b="0" i="0" dirty="0" err="1">
                <a:solidFill>
                  <a:srgbClr val="374151"/>
                </a:solidFill>
                <a:effectLst/>
                <a:latin typeface="Söhne"/>
              </a:rPr>
              <a:t>na</a:t>
            </a:r>
            <a:r>
              <a:rPr lang="en-US" sz="3200" b="0" i="0" dirty="0">
                <a:solidFill>
                  <a:srgbClr val="374151"/>
                </a:solidFill>
                <a:effectLst/>
                <a:latin typeface="Söhne"/>
              </a:rPr>
              <a:t> </a:t>
            </a:r>
            <a:r>
              <a:rPr lang="en-US" sz="3200" b="0" i="0" dirty="0" err="1">
                <a:solidFill>
                  <a:srgbClr val="374151"/>
                </a:solidFill>
                <a:effectLst/>
                <a:latin typeface="Söhne"/>
              </a:rPr>
              <a:t>pwedeng</a:t>
            </a:r>
            <a:r>
              <a:rPr lang="en-US" sz="3200" b="0" i="0" dirty="0">
                <a:solidFill>
                  <a:srgbClr val="374151"/>
                </a:solidFill>
                <a:effectLst/>
                <a:latin typeface="Söhne"/>
              </a:rPr>
              <a:t> mag </a:t>
            </a:r>
            <a:r>
              <a:rPr lang="en-US" sz="3200" b="0" i="0" dirty="0" err="1">
                <a:solidFill>
                  <a:srgbClr val="374151"/>
                </a:solidFill>
                <a:effectLst/>
                <a:latin typeface="Söhne"/>
              </a:rPr>
              <a:t>imerge</a:t>
            </a:r>
            <a:r>
              <a:rPr lang="en-US" sz="3200" b="0" i="0" dirty="0">
                <a:solidFill>
                  <a:srgbClr val="374151"/>
                </a:solidFill>
                <a:effectLst/>
                <a:latin typeface="Söhne"/>
              </a:rPr>
              <a:t>.</a:t>
            </a:r>
          </a:p>
          <a:p>
            <a:pPr marL="0" indent="0">
              <a:buFontTx/>
              <a:buNone/>
            </a:pPr>
            <a:endParaRPr lang="en-US" sz="3200" b="0" i="0" dirty="0">
              <a:solidFill>
                <a:srgbClr val="374151"/>
              </a:solidFill>
              <a:effectLst/>
              <a:latin typeface="Söhne"/>
            </a:endParaRPr>
          </a:p>
          <a:p>
            <a:pPr marL="0" indent="0">
              <a:buFontTx/>
              <a:buNone/>
            </a:pPr>
            <a:r>
              <a:rPr lang="en-US" sz="3200" b="1" i="0" dirty="0">
                <a:effectLst/>
                <a:latin typeface="Söhne"/>
              </a:rPr>
              <a:t>Respect Company Policies</a:t>
            </a:r>
            <a:r>
              <a:rPr lang="en-US" sz="3200" b="0" i="0" dirty="0">
                <a:solidFill>
                  <a:srgbClr val="374151"/>
                </a:solidFill>
                <a:effectLst/>
                <a:latin typeface="Söhne"/>
              </a:rPr>
              <a:t>: Familiarize yourself with the organization's security policies and procedures, and ensure they follow them rigorously. </a:t>
            </a:r>
            <a:r>
              <a:rPr lang="en-US" sz="3200" b="0" i="0" dirty="0" err="1">
                <a:solidFill>
                  <a:srgbClr val="374151"/>
                </a:solidFill>
                <a:effectLst/>
                <a:latin typeface="Söhne"/>
              </a:rPr>
              <a:t>Sundin</a:t>
            </a:r>
            <a:r>
              <a:rPr lang="en-US" sz="3200" b="0" i="0" dirty="0">
                <a:solidFill>
                  <a:srgbClr val="374151"/>
                </a:solidFill>
                <a:effectLst/>
                <a:latin typeface="Söhne"/>
              </a:rPr>
              <a:t> po natin ang </a:t>
            </a:r>
            <a:r>
              <a:rPr lang="en-US" sz="3200" b="0" i="0" dirty="0" err="1">
                <a:solidFill>
                  <a:srgbClr val="374151"/>
                </a:solidFill>
                <a:effectLst/>
                <a:latin typeface="Söhne"/>
              </a:rPr>
              <a:t>mga</a:t>
            </a:r>
            <a:r>
              <a:rPr lang="en-US" sz="3200" b="0" i="0" dirty="0">
                <a:solidFill>
                  <a:srgbClr val="374151"/>
                </a:solidFill>
                <a:effectLst/>
                <a:latin typeface="Söhne"/>
              </a:rPr>
              <a:t> security policies para </a:t>
            </a:r>
            <a:r>
              <a:rPr lang="en-US" sz="3200" b="0" i="0" dirty="0" err="1">
                <a:solidFill>
                  <a:srgbClr val="374151"/>
                </a:solidFill>
                <a:effectLst/>
                <a:latin typeface="Söhne"/>
              </a:rPr>
              <a:t>maiwasan</a:t>
            </a:r>
            <a:r>
              <a:rPr lang="en-US" sz="3200" b="0" i="0" dirty="0">
                <a:solidFill>
                  <a:srgbClr val="374151"/>
                </a:solidFill>
                <a:effectLst/>
                <a:latin typeface="Söhne"/>
              </a:rPr>
              <a:t> po natin ang </a:t>
            </a:r>
            <a:r>
              <a:rPr lang="en-US" sz="3200" b="0" i="0" dirty="0" err="1">
                <a:solidFill>
                  <a:srgbClr val="374151"/>
                </a:solidFill>
                <a:effectLst/>
                <a:latin typeface="Söhne"/>
              </a:rPr>
              <a:t>pagkakaroon</a:t>
            </a:r>
            <a:r>
              <a:rPr lang="en-US" sz="3200" b="0" i="0" dirty="0">
                <a:solidFill>
                  <a:srgbClr val="374151"/>
                </a:solidFill>
                <a:effectLst/>
                <a:latin typeface="Söhne"/>
              </a:rPr>
              <a:t> ng security incidents.</a:t>
            </a:r>
          </a:p>
          <a:p>
            <a:pPr marL="0" indent="0">
              <a:buFontTx/>
              <a:buNone/>
            </a:pPr>
            <a:endParaRPr lang="en-US" sz="3200" b="0" i="0" dirty="0">
              <a:solidFill>
                <a:srgbClr val="374151"/>
              </a:solidFill>
              <a:effectLst/>
              <a:latin typeface="Söhne"/>
            </a:endParaRPr>
          </a:p>
          <a:p>
            <a:pPr marL="0" indent="0">
              <a:buFontTx/>
              <a:buNone/>
            </a:pPr>
            <a:r>
              <a:rPr lang="en-US" sz="4400" b="1" i="0" dirty="0">
                <a:effectLst/>
                <a:latin typeface="Söhne"/>
              </a:rPr>
              <a:t>Backup Data</a:t>
            </a:r>
            <a:r>
              <a:rPr lang="en-US" sz="4400" b="0" i="0" dirty="0">
                <a:solidFill>
                  <a:srgbClr val="374151"/>
                </a:solidFill>
                <a:effectLst/>
                <a:latin typeface="Söhne"/>
              </a:rPr>
              <a:t>: Regularly back up important data to a secure location. This can help in case of data loss due to cyberattacks. Kahit </a:t>
            </a:r>
            <a:r>
              <a:rPr lang="en-US" sz="4400" b="0" i="0" dirty="0" err="1">
                <a:solidFill>
                  <a:srgbClr val="374151"/>
                </a:solidFill>
                <a:effectLst/>
                <a:latin typeface="Söhne"/>
              </a:rPr>
              <a:t>yung</a:t>
            </a:r>
            <a:r>
              <a:rPr lang="en-US" sz="4400" b="0" i="0" dirty="0">
                <a:solidFill>
                  <a:srgbClr val="374151"/>
                </a:solidFill>
                <a:effectLst/>
                <a:latin typeface="Söhne"/>
              </a:rPr>
              <a:t> </a:t>
            </a:r>
            <a:r>
              <a:rPr lang="en-US" sz="4400" b="0" i="0" dirty="0" err="1">
                <a:solidFill>
                  <a:srgbClr val="374151"/>
                </a:solidFill>
                <a:effectLst/>
                <a:latin typeface="Söhne"/>
              </a:rPr>
              <a:t>mga</a:t>
            </a:r>
            <a:r>
              <a:rPr lang="en-US" sz="4400" b="0" i="0" dirty="0">
                <a:solidFill>
                  <a:srgbClr val="374151"/>
                </a:solidFill>
                <a:effectLst/>
                <a:latin typeface="Söhne"/>
              </a:rPr>
              <a:t> personal </a:t>
            </a:r>
            <a:r>
              <a:rPr lang="en-US" sz="4400" b="0" i="0" dirty="0" err="1">
                <a:solidFill>
                  <a:srgbClr val="374151"/>
                </a:solidFill>
                <a:effectLst/>
                <a:latin typeface="Söhne"/>
              </a:rPr>
              <a:t>na</a:t>
            </a:r>
            <a:r>
              <a:rPr lang="en-US" sz="4400" b="0" i="0" dirty="0">
                <a:solidFill>
                  <a:srgbClr val="374151"/>
                </a:solidFill>
                <a:effectLst/>
                <a:latin typeface="Söhne"/>
              </a:rPr>
              <a:t> </a:t>
            </a:r>
            <a:r>
              <a:rPr lang="en-US" sz="4400" b="0" i="0" dirty="0" err="1">
                <a:solidFill>
                  <a:srgbClr val="374151"/>
                </a:solidFill>
                <a:effectLst/>
                <a:latin typeface="Söhne"/>
              </a:rPr>
              <a:t>mga</a:t>
            </a:r>
            <a:r>
              <a:rPr lang="en-US" sz="4400" b="0" i="0" dirty="0">
                <a:solidFill>
                  <a:srgbClr val="374151"/>
                </a:solidFill>
                <a:effectLst/>
                <a:latin typeface="Söhne"/>
              </a:rPr>
              <a:t> data </a:t>
            </a:r>
            <a:r>
              <a:rPr lang="en-US" sz="4400" b="0" i="0" dirty="0" err="1">
                <a:solidFill>
                  <a:srgbClr val="374151"/>
                </a:solidFill>
                <a:effectLst/>
                <a:latin typeface="Söhne"/>
              </a:rPr>
              <a:t>nyo</a:t>
            </a:r>
            <a:r>
              <a:rPr lang="en-US" sz="4400" b="0" i="0" dirty="0">
                <a:solidFill>
                  <a:srgbClr val="374151"/>
                </a:solidFill>
                <a:effectLst/>
                <a:latin typeface="Söhne"/>
              </a:rPr>
              <a:t>, pwede </a:t>
            </a:r>
            <a:r>
              <a:rPr lang="en-US" sz="4400" b="0" i="0" dirty="0" err="1">
                <a:solidFill>
                  <a:srgbClr val="374151"/>
                </a:solidFill>
                <a:effectLst/>
                <a:latin typeface="Söhne"/>
              </a:rPr>
              <a:t>nyo</a:t>
            </a:r>
            <a:r>
              <a:rPr lang="en-US" sz="4400" b="0" i="0" dirty="0">
                <a:solidFill>
                  <a:srgbClr val="374151"/>
                </a:solidFill>
                <a:effectLst/>
                <a:latin typeface="Söhne"/>
              </a:rPr>
              <a:t> pong </a:t>
            </a:r>
            <a:r>
              <a:rPr lang="en-US" sz="4400" b="0" i="0" dirty="0" err="1">
                <a:solidFill>
                  <a:srgbClr val="374151"/>
                </a:solidFill>
                <a:effectLst/>
                <a:latin typeface="Söhne"/>
              </a:rPr>
              <a:t>i</a:t>
            </a:r>
            <a:r>
              <a:rPr lang="en-US" sz="4400" b="0" i="0" dirty="0">
                <a:solidFill>
                  <a:srgbClr val="374151"/>
                </a:solidFill>
                <a:effectLst/>
                <a:latin typeface="Söhne"/>
              </a:rPr>
              <a:t>-back up </a:t>
            </a:r>
            <a:r>
              <a:rPr lang="en-US" sz="4400" b="0" i="0" dirty="0" err="1">
                <a:solidFill>
                  <a:srgbClr val="374151"/>
                </a:solidFill>
                <a:effectLst/>
                <a:latin typeface="Söhne"/>
              </a:rPr>
              <a:t>sa</a:t>
            </a:r>
            <a:r>
              <a:rPr lang="en-US" sz="4400" b="0" i="0" dirty="0">
                <a:solidFill>
                  <a:srgbClr val="374151"/>
                </a:solidFill>
                <a:effectLst/>
                <a:latin typeface="Söhne"/>
              </a:rPr>
              <a:t> cloud para kung </a:t>
            </a:r>
            <a:r>
              <a:rPr lang="en-US" sz="4400" b="0" i="0" dirty="0" err="1">
                <a:solidFill>
                  <a:srgbClr val="374151"/>
                </a:solidFill>
                <a:effectLst/>
                <a:latin typeface="Söhne"/>
              </a:rPr>
              <a:t>sakaling</a:t>
            </a:r>
            <a:r>
              <a:rPr lang="en-US" sz="4400" b="0" i="0" dirty="0">
                <a:solidFill>
                  <a:srgbClr val="374151"/>
                </a:solidFill>
                <a:effectLst/>
                <a:latin typeface="Söhne"/>
              </a:rPr>
              <a:t> </a:t>
            </a:r>
            <a:r>
              <a:rPr lang="en-US" sz="4400" b="0" i="0" dirty="0" err="1">
                <a:solidFill>
                  <a:srgbClr val="374151"/>
                </a:solidFill>
                <a:effectLst/>
                <a:latin typeface="Söhne"/>
              </a:rPr>
              <a:t>manakaw</a:t>
            </a:r>
            <a:r>
              <a:rPr lang="en-US" sz="4400" b="0" i="0" dirty="0">
                <a:solidFill>
                  <a:srgbClr val="374151"/>
                </a:solidFill>
                <a:effectLst/>
                <a:latin typeface="Söhne"/>
              </a:rPr>
              <a:t>, </a:t>
            </a:r>
            <a:r>
              <a:rPr lang="en-US" sz="4400" b="0" i="0" dirty="0" err="1">
                <a:solidFill>
                  <a:srgbClr val="374151"/>
                </a:solidFill>
                <a:effectLst/>
                <a:latin typeface="Söhne"/>
              </a:rPr>
              <a:t>mawala</a:t>
            </a:r>
            <a:r>
              <a:rPr lang="en-US" sz="4400" b="0" i="0" dirty="0">
                <a:solidFill>
                  <a:srgbClr val="374151"/>
                </a:solidFill>
                <a:effectLst/>
                <a:latin typeface="Söhne"/>
              </a:rPr>
              <a:t> or </a:t>
            </a:r>
            <a:r>
              <a:rPr lang="en-US" sz="4400" b="0" i="0" dirty="0" err="1">
                <a:solidFill>
                  <a:srgbClr val="374151"/>
                </a:solidFill>
                <a:effectLst/>
                <a:latin typeface="Söhne"/>
              </a:rPr>
              <a:t>masira</a:t>
            </a:r>
            <a:r>
              <a:rPr lang="en-US" sz="4400" b="0" i="0" dirty="0">
                <a:solidFill>
                  <a:srgbClr val="374151"/>
                </a:solidFill>
                <a:effectLst/>
                <a:latin typeface="Söhne"/>
              </a:rPr>
              <a:t> ang </a:t>
            </a:r>
            <a:r>
              <a:rPr lang="en-US" sz="4400" b="0" i="0" dirty="0" err="1">
                <a:solidFill>
                  <a:srgbClr val="374151"/>
                </a:solidFill>
                <a:effectLst/>
                <a:latin typeface="Söhne"/>
              </a:rPr>
              <a:t>mga</a:t>
            </a:r>
            <a:r>
              <a:rPr lang="en-US" sz="4400" b="0" i="0" dirty="0">
                <a:solidFill>
                  <a:srgbClr val="374151"/>
                </a:solidFill>
                <a:effectLst/>
                <a:latin typeface="Söhne"/>
              </a:rPr>
              <a:t> gadgets natin, </a:t>
            </a:r>
            <a:r>
              <a:rPr lang="en-US" sz="4400" b="0" i="0" dirty="0" err="1">
                <a:solidFill>
                  <a:srgbClr val="374151"/>
                </a:solidFill>
                <a:effectLst/>
                <a:latin typeface="Söhne"/>
              </a:rPr>
              <a:t>madali</a:t>
            </a:r>
            <a:r>
              <a:rPr lang="en-US" sz="4400" b="0" i="0" dirty="0">
                <a:solidFill>
                  <a:srgbClr val="374151"/>
                </a:solidFill>
                <a:effectLst/>
                <a:latin typeface="Söhne"/>
              </a:rPr>
              <a:t> natin </a:t>
            </a:r>
            <a:r>
              <a:rPr lang="en-US" sz="4400" b="0" i="0" dirty="0" err="1">
                <a:solidFill>
                  <a:srgbClr val="374151"/>
                </a:solidFill>
                <a:effectLst/>
                <a:latin typeface="Söhne"/>
              </a:rPr>
              <a:t>silang</a:t>
            </a:r>
            <a:r>
              <a:rPr lang="en-US" sz="4400" b="0" i="0" dirty="0">
                <a:solidFill>
                  <a:srgbClr val="374151"/>
                </a:solidFill>
                <a:effectLst/>
                <a:latin typeface="Söhne"/>
              </a:rPr>
              <a:t> </a:t>
            </a:r>
            <a:r>
              <a:rPr lang="en-US" sz="4400" b="0" i="0" dirty="0" err="1">
                <a:solidFill>
                  <a:srgbClr val="374151"/>
                </a:solidFill>
                <a:effectLst/>
                <a:latin typeface="Söhne"/>
              </a:rPr>
              <a:t>maaccess</a:t>
            </a:r>
            <a:r>
              <a:rPr lang="en-US" sz="4400" b="0" i="0" dirty="0">
                <a:solidFill>
                  <a:srgbClr val="374151"/>
                </a:solidFill>
                <a:effectLst/>
                <a:latin typeface="Söhne"/>
              </a:rPr>
              <a:t>.</a:t>
            </a:r>
          </a:p>
          <a:p>
            <a:pPr marL="0" indent="0">
              <a:buFontTx/>
              <a:buNone/>
            </a:pPr>
            <a:endParaRPr lang="en-US" sz="4400" b="0" i="0" dirty="0">
              <a:solidFill>
                <a:srgbClr val="374151"/>
              </a:solidFill>
              <a:effectLst/>
              <a:latin typeface="Söhne"/>
            </a:endParaRPr>
          </a:p>
          <a:p>
            <a:pPr marL="0" indent="0">
              <a:buFontTx/>
              <a:buNone/>
            </a:pPr>
            <a:r>
              <a:rPr lang="en-US" sz="4400" b="1" i="0" dirty="0">
                <a:effectLst/>
                <a:latin typeface="Söhne"/>
              </a:rPr>
              <a:t>Access Controls</a:t>
            </a:r>
            <a:r>
              <a:rPr lang="en-US" sz="4400" b="0" i="0" dirty="0">
                <a:solidFill>
                  <a:srgbClr val="374151"/>
                </a:solidFill>
                <a:effectLst/>
                <a:latin typeface="Söhne"/>
              </a:rPr>
              <a:t>: Ensure the use of appropriate level of access to systems and data based on your job responsibilities. Do not lend your access to anyone. Kung </a:t>
            </a:r>
            <a:r>
              <a:rPr lang="en-US" sz="4400" b="0" i="0" dirty="0" err="1">
                <a:solidFill>
                  <a:srgbClr val="374151"/>
                </a:solidFill>
                <a:effectLst/>
                <a:latin typeface="Söhne"/>
              </a:rPr>
              <a:t>hindi</a:t>
            </a:r>
            <a:r>
              <a:rPr lang="en-US" sz="4400" b="0" i="0" dirty="0">
                <a:solidFill>
                  <a:srgbClr val="374151"/>
                </a:solidFill>
                <a:effectLst/>
                <a:latin typeface="Söhne"/>
              </a:rPr>
              <a:t> po part ng </a:t>
            </a:r>
            <a:r>
              <a:rPr lang="en-US" sz="4400" b="0" i="0" dirty="0" err="1">
                <a:solidFill>
                  <a:srgbClr val="374151"/>
                </a:solidFill>
                <a:effectLst/>
                <a:latin typeface="Söhne"/>
              </a:rPr>
              <a:t>trabaho</a:t>
            </a:r>
            <a:r>
              <a:rPr lang="en-US" sz="4400" b="0" i="0" dirty="0">
                <a:solidFill>
                  <a:srgbClr val="374151"/>
                </a:solidFill>
                <a:effectLst/>
                <a:latin typeface="Söhne"/>
              </a:rPr>
              <a:t> natin </a:t>
            </a:r>
            <a:r>
              <a:rPr lang="en-US" sz="4400" b="0" i="0" dirty="0" err="1">
                <a:solidFill>
                  <a:srgbClr val="374151"/>
                </a:solidFill>
                <a:effectLst/>
                <a:latin typeface="Söhne"/>
              </a:rPr>
              <a:t>na</a:t>
            </a:r>
            <a:r>
              <a:rPr lang="en-US" sz="4400" b="0" i="0" dirty="0">
                <a:solidFill>
                  <a:srgbClr val="374151"/>
                </a:solidFill>
                <a:effectLst/>
                <a:latin typeface="Söhne"/>
              </a:rPr>
              <a:t> </a:t>
            </a:r>
            <a:r>
              <a:rPr lang="en-US" sz="4400" b="0" i="0" dirty="0" err="1">
                <a:solidFill>
                  <a:srgbClr val="374151"/>
                </a:solidFill>
                <a:effectLst/>
                <a:latin typeface="Söhne"/>
              </a:rPr>
              <a:t>magkaroon</a:t>
            </a:r>
            <a:r>
              <a:rPr lang="en-US" sz="4400" b="0" i="0" dirty="0">
                <a:solidFill>
                  <a:srgbClr val="374151"/>
                </a:solidFill>
                <a:effectLst/>
                <a:latin typeface="Söhne"/>
              </a:rPr>
              <a:t> ng access </a:t>
            </a:r>
            <a:r>
              <a:rPr lang="en-US" sz="4400" b="0" i="0" dirty="0" err="1">
                <a:solidFill>
                  <a:srgbClr val="374151"/>
                </a:solidFill>
                <a:effectLst/>
                <a:latin typeface="Söhne"/>
              </a:rPr>
              <a:t>sa</a:t>
            </a:r>
            <a:r>
              <a:rPr lang="en-US" sz="4400" b="0" i="0" dirty="0">
                <a:solidFill>
                  <a:srgbClr val="374151"/>
                </a:solidFill>
                <a:effectLst/>
                <a:latin typeface="Söhne"/>
              </a:rPr>
              <a:t> </a:t>
            </a:r>
            <a:r>
              <a:rPr lang="en-US" sz="4400" b="0" i="0" dirty="0" err="1">
                <a:solidFill>
                  <a:srgbClr val="374151"/>
                </a:solidFill>
                <a:effectLst/>
                <a:latin typeface="Söhne"/>
              </a:rPr>
              <a:t>isang</a:t>
            </a:r>
            <a:r>
              <a:rPr lang="en-US" sz="4400" b="0" i="0" dirty="0">
                <a:solidFill>
                  <a:srgbClr val="374151"/>
                </a:solidFill>
                <a:effectLst/>
                <a:latin typeface="Söhne"/>
              </a:rPr>
              <a:t> system wag po </a:t>
            </a:r>
            <a:r>
              <a:rPr lang="en-US" sz="4400" b="0" i="0" dirty="0" err="1">
                <a:solidFill>
                  <a:srgbClr val="374151"/>
                </a:solidFill>
                <a:effectLst/>
                <a:latin typeface="Söhne"/>
              </a:rPr>
              <a:t>nating</a:t>
            </a:r>
            <a:r>
              <a:rPr lang="en-US" sz="4400" b="0" i="0" dirty="0">
                <a:solidFill>
                  <a:srgbClr val="374151"/>
                </a:solidFill>
                <a:effectLst/>
                <a:latin typeface="Söhne"/>
              </a:rPr>
              <a:t> </a:t>
            </a:r>
            <a:r>
              <a:rPr lang="en-US" sz="4400" b="0" i="0" dirty="0" err="1">
                <a:solidFill>
                  <a:srgbClr val="374151"/>
                </a:solidFill>
                <a:effectLst/>
                <a:latin typeface="Söhne"/>
              </a:rPr>
              <a:t>subukan</a:t>
            </a:r>
            <a:r>
              <a:rPr lang="en-US" sz="4400" b="0" i="0" dirty="0">
                <a:solidFill>
                  <a:srgbClr val="374151"/>
                </a:solidFill>
                <a:effectLst/>
                <a:latin typeface="Söhne"/>
              </a:rPr>
              <a:t> or piloting I-access.</a:t>
            </a:r>
          </a:p>
          <a:p>
            <a:pPr marL="0" indent="0">
              <a:buFontTx/>
              <a:buNone/>
            </a:pPr>
            <a:endParaRPr lang="en-US" sz="4400"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6000" b="1" i="0" dirty="0">
                <a:effectLst/>
                <a:latin typeface="Söhne"/>
              </a:rPr>
              <a:t>Password Safeguarding</a:t>
            </a:r>
            <a:r>
              <a:rPr lang="en-US" sz="6000" b="0" i="0" dirty="0">
                <a:solidFill>
                  <a:srgbClr val="374151"/>
                </a:solidFill>
                <a:effectLst/>
                <a:latin typeface="Söhne"/>
              </a:rPr>
              <a:t>: Do not share passwords or leave them written down in easily accessible places. Employees should keep their passwords secure and confidential. </a:t>
            </a:r>
            <a:r>
              <a:rPr lang="en-US" sz="4400" b="0" i="0" dirty="0">
                <a:solidFill>
                  <a:srgbClr val="374151"/>
                </a:solidFill>
                <a:effectLst/>
                <a:latin typeface="Söhne"/>
              </a:rPr>
              <a:t>Wag po </a:t>
            </a:r>
            <a:r>
              <a:rPr lang="en-US" sz="4400" b="0" i="0" dirty="0" err="1">
                <a:solidFill>
                  <a:srgbClr val="374151"/>
                </a:solidFill>
                <a:effectLst/>
                <a:latin typeface="Söhne"/>
              </a:rPr>
              <a:t>nating</a:t>
            </a:r>
            <a:r>
              <a:rPr lang="en-US" sz="4400" b="0" i="0" dirty="0">
                <a:solidFill>
                  <a:srgbClr val="374151"/>
                </a:solidFill>
                <a:effectLst/>
                <a:latin typeface="Söhne"/>
              </a:rPr>
              <a:t> </a:t>
            </a:r>
            <a:r>
              <a:rPr lang="en-US" sz="4400" b="0" i="0" dirty="0" err="1">
                <a:solidFill>
                  <a:srgbClr val="374151"/>
                </a:solidFill>
                <a:effectLst/>
                <a:latin typeface="Söhne"/>
              </a:rPr>
              <a:t>ipahiram</a:t>
            </a:r>
            <a:r>
              <a:rPr lang="en-US" sz="4400" b="0" i="0" dirty="0">
                <a:solidFill>
                  <a:srgbClr val="374151"/>
                </a:solidFill>
                <a:effectLst/>
                <a:latin typeface="Söhne"/>
              </a:rPr>
              <a:t> ang </a:t>
            </a:r>
            <a:r>
              <a:rPr lang="en-US" sz="4400" b="0" i="0" dirty="0" err="1">
                <a:solidFill>
                  <a:srgbClr val="374151"/>
                </a:solidFill>
                <a:effectLst/>
                <a:latin typeface="Söhne"/>
              </a:rPr>
              <a:t>mga</a:t>
            </a:r>
            <a:r>
              <a:rPr lang="en-US" sz="4400" b="0" i="0" dirty="0">
                <a:solidFill>
                  <a:srgbClr val="374151"/>
                </a:solidFill>
                <a:effectLst/>
                <a:latin typeface="Söhne"/>
              </a:rPr>
              <a:t> passwords natin </a:t>
            </a:r>
            <a:r>
              <a:rPr lang="en-US" sz="4400" b="0" i="0" dirty="0" err="1">
                <a:solidFill>
                  <a:srgbClr val="374151"/>
                </a:solidFill>
                <a:effectLst/>
                <a:latin typeface="Söhne"/>
              </a:rPr>
              <a:t>sa</a:t>
            </a:r>
            <a:r>
              <a:rPr lang="en-US" sz="4400" b="0" i="0" dirty="0">
                <a:solidFill>
                  <a:srgbClr val="374151"/>
                </a:solidFill>
                <a:effectLst/>
                <a:latin typeface="Söhne"/>
              </a:rPr>
              <a:t> </a:t>
            </a:r>
            <a:r>
              <a:rPr lang="en-US" sz="4400" b="0" i="0" dirty="0" err="1">
                <a:solidFill>
                  <a:srgbClr val="374151"/>
                </a:solidFill>
                <a:effectLst/>
                <a:latin typeface="Söhne"/>
              </a:rPr>
              <a:t>iba</a:t>
            </a:r>
            <a:r>
              <a:rPr lang="en-US" sz="4400" b="0" i="0" dirty="0">
                <a:solidFill>
                  <a:srgbClr val="374151"/>
                </a:solidFill>
                <a:effectLst/>
                <a:latin typeface="Söhne"/>
              </a:rPr>
              <a:t>, kasi </a:t>
            </a:r>
            <a:r>
              <a:rPr lang="en-US" sz="4400" b="0" i="0" dirty="0" err="1">
                <a:solidFill>
                  <a:srgbClr val="374151"/>
                </a:solidFill>
                <a:effectLst/>
                <a:latin typeface="Söhne"/>
              </a:rPr>
              <a:t>pag</a:t>
            </a:r>
            <a:r>
              <a:rPr lang="en-US" sz="4400" b="0" i="0" dirty="0">
                <a:solidFill>
                  <a:srgbClr val="374151"/>
                </a:solidFill>
                <a:effectLst/>
                <a:latin typeface="Söhne"/>
              </a:rPr>
              <a:t> </a:t>
            </a:r>
            <a:r>
              <a:rPr lang="en-US" sz="4400" b="0" i="0" dirty="0" err="1">
                <a:solidFill>
                  <a:srgbClr val="374151"/>
                </a:solidFill>
                <a:effectLst/>
                <a:latin typeface="Söhne"/>
              </a:rPr>
              <a:t>nagkaproblema</a:t>
            </a:r>
            <a:r>
              <a:rPr lang="en-US" sz="4400" b="0" i="0" dirty="0">
                <a:solidFill>
                  <a:srgbClr val="374151"/>
                </a:solidFill>
                <a:effectLst/>
                <a:latin typeface="Söhne"/>
              </a:rPr>
              <a:t> po, at </a:t>
            </a:r>
            <a:r>
              <a:rPr lang="en-US" sz="4400" b="0" i="0" dirty="0" err="1">
                <a:solidFill>
                  <a:srgbClr val="374151"/>
                </a:solidFill>
                <a:effectLst/>
                <a:latin typeface="Söhne"/>
              </a:rPr>
              <a:t>natrace</a:t>
            </a:r>
            <a:r>
              <a:rPr lang="en-US" sz="4400" b="0" i="0" dirty="0">
                <a:solidFill>
                  <a:srgbClr val="374151"/>
                </a:solidFill>
                <a:effectLst/>
                <a:latin typeface="Söhne"/>
              </a:rPr>
              <a:t> </a:t>
            </a:r>
            <a:r>
              <a:rPr lang="en-US" sz="4400" b="0" i="0" dirty="0" err="1">
                <a:solidFill>
                  <a:srgbClr val="374151"/>
                </a:solidFill>
                <a:effectLst/>
                <a:latin typeface="Söhne"/>
              </a:rPr>
              <a:t>sa</a:t>
            </a:r>
            <a:r>
              <a:rPr lang="en-US" sz="4400" b="0" i="0" dirty="0">
                <a:solidFill>
                  <a:srgbClr val="374151"/>
                </a:solidFill>
                <a:effectLst/>
                <a:latin typeface="Söhne"/>
              </a:rPr>
              <a:t> logs </a:t>
            </a:r>
            <a:r>
              <a:rPr lang="en-US" sz="4400" b="0" i="0" dirty="0" err="1">
                <a:solidFill>
                  <a:srgbClr val="374151"/>
                </a:solidFill>
                <a:effectLst/>
                <a:latin typeface="Söhne"/>
              </a:rPr>
              <a:t>na</a:t>
            </a:r>
            <a:r>
              <a:rPr lang="en-US" sz="4400" b="0" i="0" dirty="0">
                <a:solidFill>
                  <a:srgbClr val="374151"/>
                </a:solidFill>
                <a:effectLst/>
                <a:latin typeface="Söhne"/>
              </a:rPr>
              <a:t> </a:t>
            </a:r>
            <a:r>
              <a:rPr lang="en-US" sz="4400" b="0" i="0" dirty="0" err="1">
                <a:solidFill>
                  <a:srgbClr val="374151"/>
                </a:solidFill>
                <a:effectLst/>
                <a:latin typeface="Söhne"/>
              </a:rPr>
              <a:t>yung</a:t>
            </a:r>
            <a:r>
              <a:rPr lang="en-US" sz="4400" b="0" i="0" dirty="0">
                <a:solidFill>
                  <a:srgbClr val="374151"/>
                </a:solidFill>
                <a:effectLst/>
                <a:latin typeface="Söhne"/>
              </a:rPr>
              <a:t> access </a:t>
            </a:r>
            <a:r>
              <a:rPr lang="en-US" sz="4400" b="0" i="0" dirty="0" err="1">
                <a:solidFill>
                  <a:srgbClr val="374151"/>
                </a:solidFill>
                <a:effectLst/>
                <a:latin typeface="Söhne"/>
              </a:rPr>
              <a:t>nyo</a:t>
            </a:r>
            <a:r>
              <a:rPr lang="en-US" sz="4400" b="0" i="0" dirty="0">
                <a:solidFill>
                  <a:srgbClr val="374151"/>
                </a:solidFill>
                <a:effectLst/>
                <a:latin typeface="Söhne"/>
              </a:rPr>
              <a:t> ang </a:t>
            </a:r>
            <a:r>
              <a:rPr lang="en-US" sz="4400" b="0" i="0" dirty="0" err="1">
                <a:solidFill>
                  <a:srgbClr val="374151"/>
                </a:solidFill>
                <a:effectLst/>
                <a:latin typeface="Söhne"/>
              </a:rPr>
              <a:t>ginamit</a:t>
            </a:r>
            <a:r>
              <a:rPr lang="en-US" sz="4400" b="0" i="0" dirty="0">
                <a:solidFill>
                  <a:srgbClr val="374151"/>
                </a:solidFill>
                <a:effectLst/>
                <a:latin typeface="Söhne"/>
              </a:rPr>
              <a:t>, may </a:t>
            </a:r>
            <a:r>
              <a:rPr lang="en-US" sz="4400" b="0" i="0" dirty="0" err="1">
                <a:solidFill>
                  <a:srgbClr val="374151"/>
                </a:solidFill>
                <a:effectLst/>
                <a:latin typeface="Söhne"/>
              </a:rPr>
              <a:t>pananagutan</a:t>
            </a:r>
            <a:r>
              <a:rPr lang="en-US" sz="4400" b="0" i="0" dirty="0">
                <a:solidFill>
                  <a:srgbClr val="374151"/>
                </a:solidFill>
                <a:effectLst/>
                <a:latin typeface="Söhne"/>
              </a:rPr>
              <a:t> po tayo doon.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4400"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6000" b="1" i="0" dirty="0">
                <a:effectLst/>
                <a:latin typeface="Söhne"/>
              </a:rPr>
              <a:t>Encourage Secure Communication</a:t>
            </a:r>
            <a:r>
              <a:rPr lang="en-US" sz="6000" b="0" i="0" dirty="0">
                <a:solidFill>
                  <a:srgbClr val="374151"/>
                </a:solidFill>
                <a:effectLst/>
                <a:latin typeface="Söhne"/>
              </a:rPr>
              <a:t>: Use encrypted communication tools for sensitive data, such as end-to-end encrypted messaging apps and secure email services. </a:t>
            </a:r>
            <a:r>
              <a:rPr lang="en-US" sz="6000" b="0" i="0" dirty="0" err="1">
                <a:solidFill>
                  <a:srgbClr val="374151"/>
                </a:solidFill>
                <a:effectLst/>
                <a:latin typeface="Söhne"/>
              </a:rPr>
              <a:t>Gamitin</a:t>
            </a:r>
            <a:r>
              <a:rPr lang="en-US" sz="6000" b="0" i="0" dirty="0">
                <a:solidFill>
                  <a:srgbClr val="374151"/>
                </a:solidFill>
                <a:effectLst/>
                <a:latin typeface="Söhne"/>
              </a:rPr>
              <a:t> po natin ang </a:t>
            </a:r>
            <a:r>
              <a:rPr lang="en-US" sz="6000" b="0" i="0" dirty="0" err="1">
                <a:solidFill>
                  <a:srgbClr val="374151"/>
                </a:solidFill>
                <a:effectLst/>
                <a:latin typeface="Söhne"/>
              </a:rPr>
              <a:t>viber</a:t>
            </a:r>
            <a:r>
              <a:rPr lang="en-US" sz="6000" b="0" i="0" dirty="0">
                <a:solidFill>
                  <a:srgbClr val="374151"/>
                </a:solidFill>
                <a:effectLst/>
                <a:latin typeface="Söhne"/>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6000"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6000" b="1" i="0" dirty="0">
                <a:effectLst/>
                <a:latin typeface="Söhne"/>
              </a:rPr>
              <a:t>Stay Informed</a:t>
            </a:r>
            <a:r>
              <a:rPr lang="en-US" sz="6000" b="0" i="0" dirty="0">
                <a:solidFill>
                  <a:srgbClr val="374151"/>
                </a:solidFill>
                <a:effectLst/>
                <a:latin typeface="Söhne"/>
              </a:rPr>
              <a:t>: Keep up to date with the latest cybersecurity threats and trends to adapt and respond to new challenges.</a:t>
            </a:r>
            <a:endParaRPr lang="en-US" sz="4400" b="0" i="0" dirty="0">
              <a:solidFill>
                <a:srgbClr val="374151"/>
              </a:solidFill>
              <a:effectLst/>
              <a:latin typeface="Söhne"/>
            </a:endParaRPr>
          </a:p>
          <a:p>
            <a:pPr marL="0" indent="0">
              <a:buFontTx/>
              <a:buNone/>
            </a:pPr>
            <a:endParaRPr lang="en-US" sz="4400" b="0" i="0" dirty="0">
              <a:solidFill>
                <a:srgbClr val="374151"/>
              </a:solidFill>
              <a:effectLst/>
              <a:latin typeface="Söhne"/>
            </a:endParaRPr>
          </a:p>
          <a:p>
            <a:pPr marL="0" indent="0">
              <a:buFontTx/>
              <a:buNone/>
            </a:pPr>
            <a:endParaRPr lang="en-US" sz="4400" b="0" i="0" dirty="0">
              <a:solidFill>
                <a:srgbClr val="374151"/>
              </a:solidFill>
              <a:effectLst/>
              <a:latin typeface="Söhne"/>
            </a:endParaRPr>
          </a:p>
          <a:p>
            <a:pPr marL="0" indent="0">
              <a:buFontTx/>
              <a:buNone/>
            </a:pPr>
            <a:endParaRPr lang="en-US" sz="4400" b="0" i="0" dirty="0">
              <a:solidFill>
                <a:srgbClr val="374151"/>
              </a:solidFill>
              <a:effectLst/>
              <a:latin typeface="Söhne"/>
            </a:endParaRPr>
          </a:p>
          <a:p>
            <a:pPr marL="0" indent="0">
              <a:buFontTx/>
              <a:buNone/>
            </a:pPr>
            <a:br>
              <a:rPr lang="en-US" sz="3200" b="0" i="0" dirty="0">
                <a:solidFill>
                  <a:srgbClr val="374151"/>
                </a:solidFill>
                <a:effectLst/>
                <a:latin typeface="Söhne"/>
              </a:rPr>
            </a:br>
            <a:endParaRPr lang="en-US" sz="3200" b="0" i="0" dirty="0">
              <a:solidFill>
                <a:srgbClr val="374151"/>
              </a:solidFill>
              <a:effectLst/>
              <a:latin typeface="Söhne"/>
            </a:endParaRPr>
          </a:p>
          <a:p>
            <a:pPr marL="0" indent="0">
              <a:buFontTx/>
              <a:buNone/>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27</a:t>
            </a:fld>
            <a:endParaRPr lang="en-US"/>
          </a:p>
        </p:txBody>
      </p:sp>
    </p:spTree>
    <p:extLst>
      <p:ext uri="{BB962C8B-B14F-4D97-AF65-F5344CB8AC3E}">
        <p14:creationId xmlns:p14="http://schemas.microsoft.com/office/powerpoint/2010/main" val="41053086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Before we end this lecture let me share with you a quote from one of the most famous hacker-turned security consultant.. Kevin Mitnick.</a:t>
            </a:r>
          </a:p>
        </p:txBody>
      </p:sp>
      <p:sp>
        <p:nvSpPr>
          <p:cNvPr id="4" name="Slide Number Placeholder 3"/>
          <p:cNvSpPr>
            <a:spLocks noGrp="1"/>
          </p:cNvSpPr>
          <p:nvPr>
            <p:ph type="sldNum" sz="quarter" idx="5"/>
          </p:nvPr>
        </p:nvSpPr>
        <p:spPr/>
        <p:txBody>
          <a:bodyPr/>
          <a:lstStyle/>
          <a:p>
            <a:fld id="{AF533E96-F078-4B3D-A8F4-F1AF21EBC357}" type="slidenum">
              <a:rPr lang="en-US" smtClean="0"/>
              <a:t>28</a:t>
            </a:fld>
            <a:endParaRPr lang="en-US"/>
          </a:p>
        </p:txBody>
      </p:sp>
    </p:spTree>
    <p:extLst>
      <p:ext uri="{BB962C8B-B14F-4D97-AF65-F5344CB8AC3E}">
        <p14:creationId xmlns:p14="http://schemas.microsoft.com/office/powerpoint/2010/main" val="6695011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Before </a:t>
            </a:r>
          </a:p>
        </p:txBody>
      </p:sp>
      <p:sp>
        <p:nvSpPr>
          <p:cNvPr id="4" name="Slide Number Placeholder 3"/>
          <p:cNvSpPr>
            <a:spLocks noGrp="1"/>
          </p:cNvSpPr>
          <p:nvPr>
            <p:ph type="sldNum" sz="quarter" idx="5"/>
          </p:nvPr>
        </p:nvSpPr>
        <p:spPr/>
        <p:txBody>
          <a:bodyPr/>
          <a:lstStyle/>
          <a:p>
            <a:fld id="{AF533E96-F078-4B3D-A8F4-F1AF21EBC357}" type="slidenum">
              <a:rPr lang="en-US" smtClean="0"/>
              <a:t>29</a:t>
            </a:fld>
            <a:endParaRPr lang="en-US"/>
          </a:p>
        </p:txBody>
      </p:sp>
    </p:spTree>
    <p:extLst>
      <p:ext uri="{BB962C8B-B14F-4D97-AF65-F5344CB8AC3E}">
        <p14:creationId xmlns:p14="http://schemas.microsoft.com/office/powerpoint/2010/main" val="3275234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Bago natin </a:t>
            </a:r>
            <a:r>
              <a:rPr lang="en-US" b="0" i="0" dirty="0" err="1">
                <a:solidFill>
                  <a:srgbClr val="374151"/>
                </a:solidFill>
                <a:effectLst/>
                <a:latin typeface="Söhne"/>
              </a:rPr>
              <a:t>alamin</a:t>
            </a:r>
            <a:r>
              <a:rPr lang="en-US" b="0" i="0" dirty="0">
                <a:solidFill>
                  <a:srgbClr val="374151"/>
                </a:solidFill>
                <a:effectLst/>
                <a:latin typeface="Söhne"/>
              </a:rPr>
              <a:t> ang </a:t>
            </a:r>
            <a:r>
              <a:rPr lang="en-US" b="0" i="0" dirty="0" err="1">
                <a:solidFill>
                  <a:srgbClr val="374151"/>
                </a:solidFill>
                <a:effectLst/>
                <a:latin typeface="Söhne"/>
              </a:rPr>
              <a:t>kahalagahan</a:t>
            </a:r>
            <a:r>
              <a:rPr lang="en-US" b="0" i="0" dirty="0">
                <a:solidFill>
                  <a:srgbClr val="374151"/>
                </a:solidFill>
                <a:effectLst/>
                <a:latin typeface="Söhne"/>
              </a:rPr>
              <a:t> ng Cybersecurity, </a:t>
            </a:r>
            <a:r>
              <a:rPr lang="en-US" b="0" i="0" dirty="0" err="1">
                <a:solidFill>
                  <a:srgbClr val="374151"/>
                </a:solidFill>
                <a:effectLst/>
                <a:latin typeface="Söhne"/>
              </a:rPr>
              <a:t>alamin</a:t>
            </a:r>
            <a:r>
              <a:rPr lang="en-US" b="0" i="0" dirty="0">
                <a:solidFill>
                  <a:srgbClr val="374151"/>
                </a:solidFill>
                <a:effectLst/>
                <a:latin typeface="Söhne"/>
              </a:rPr>
              <a:t> </a:t>
            </a:r>
            <a:r>
              <a:rPr lang="en-US" b="0" i="0" dirty="0" err="1">
                <a:solidFill>
                  <a:srgbClr val="374151"/>
                </a:solidFill>
                <a:effectLst/>
                <a:latin typeface="Söhne"/>
              </a:rPr>
              <a:t>muna</a:t>
            </a:r>
            <a:r>
              <a:rPr lang="en-US" b="0" i="0" dirty="0">
                <a:solidFill>
                  <a:srgbClr val="374151"/>
                </a:solidFill>
                <a:effectLst/>
                <a:latin typeface="Söhne"/>
              </a:rPr>
              <a:t> natin kung </a:t>
            </a:r>
            <a:r>
              <a:rPr lang="en-US" b="0" i="0" dirty="0" err="1">
                <a:solidFill>
                  <a:srgbClr val="374151"/>
                </a:solidFill>
                <a:effectLst/>
                <a:latin typeface="Söhne"/>
              </a:rPr>
              <a:t>ano</a:t>
            </a:r>
            <a:r>
              <a:rPr lang="en-US" b="0" i="0" dirty="0">
                <a:solidFill>
                  <a:srgbClr val="374151"/>
                </a:solidFill>
                <a:effectLst/>
                <a:latin typeface="Söhne"/>
              </a:rPr>
              <a:t> ang </a:t>
            </a:r>
            <a:r>
              <a:rPr lang="en-US" b="0" i="0" dirty="0" err="1">
                <a:solidFill>
                  <a:srgbClr val="374151"/>
                </a:solidFill>
                <a:effectLst/>
                <a:latin typeface="Söhne"/>
              </a:rPr>
              <a:t>ibig</a:t>
            </a:r>
            <a:r>
              <a:rPr lang="en-US" b="0" i="0" dirty="0">
                <a:solidFill>
                  <a:srgbClr val="374151"/>
                </a:solidFill>
                <a:effectLst/>
                <a:latin typeface="Söhne"/>
              </a:rPr>
              <a:t> </a:t>
            </a:r>
            <a:r>
              <a:rPr lang="en-US" b="0" i="0" dirty="0" err="1">
                <a:solidFill>
                  <a:srgbClr val="374151"/>
                </a:solidFill>
                <a:effectLst/>
                <a:latin typeface="Söhne"/>
              </a:rPr>
              <a:t>sabihin</a:t>
            </a:r>
            <a:r>
              <a:rPr lang="en-US" b="0" i="0" dirty="0">
                <a:solidFill>
                  <a:srgbClr val="374151"/>
                </a:solidFill>
                <a:effectLst/>
                <a:latin typeface="Söhne"/>
              </a:rPr>
              <a:t> ng cybersecurity</a:t>
            </a:r>
          </a:p>
          <a:p>
            <a:endParaRPr lang="en-US" b="0" i="0" dirty="0">
              <a:solidFill>
                <a:srgbClr val="374151"/>
              </a:solidFill>
              <a:effectLst/>
              <a:latin typeface="Söhne"/>
            </a:endParaRPr>
          </a:p>
          <a:p>
            <a:r>
              <a:rPr lang="en-US" b="0" i="0" dirty="0">
                <a:solidFill>
                  <a:srgbClr val="374151"/>
                </a:solidFill>
                <a:effectLst/>
                <a:latin typeface="Söhne"/>
              </a:rPr>
              <a:t>What is cybersecurity?................................</a:t>
            </a:r>
          </a:p>
          <a:p>
            <a:endParaRPr lang="en-US" b="0" i="0" dirty="0">
              <a:solidFill>
                <a:srgbClr val="374151"/>
              </a:solidFill>
              <a:effectLst/>
              <a:latin typeface="Söhne"/>
            </a:endParaRPr>
          </a:p>
          <a:p>
            <a:r>
              <a:rPr lang="en-US" b="0" i="0" dirty="0">
                <a:solidFill>
                  <a:srgbClr val="374151"/>
                </a:solidFill>
                <a:effectLst/>
                <a:latin typeface="Söhne"/>
              </a:rPr>
              <a:t>The ultimate goal of cybersecurity is to protect digital and electronic assets, information and systems from various cyberthreats. Lalong </a:t>
            </a:r>
            <a:r>
              <a:rPr lang="en-US" b="0" i="0" dirty="0" err="1">
                <a:solidFill>
                  <a:srgbClr val="374151"/>
                </a:solidFill>
                <a:effectLst/>
                <a:latin typeface="Söhne"/>
              </a:rPr>
              <a:t>lalo</a:t>
            </a:r>
            <a:r>
              <a:rPr lang="en-US" b="0" i="0" dirty="0">
                <a:solidFill>
                  <a:srgbClr val="374151"/>
                </a:solidFill>
                <a:effectLst/>
                <a:latin typeface="Söhne"/>
              </a:rPr>
              <a:t> </a:t>
            </a:r>
            <a:r>
              <a:rPr lang="en-US" b="0" i="0" dirty="0" err="1">
                <a:solidFill>
                  <a:srgbClr val="374151"/>
                </a:solidFill>
                <a:effectLst/>
                <a:latin typeface="Söhne"/>
              </a:rPr>
              <a:t>na</a:t>
            </a:r>
            <a:r>
              <a:rPr lang="en-US" b="0" i="0" dirty="0">
                <a:solidFill>
                  <a:srgbClr val="374151"/>
                </a:solidFill>
                <a:effectLst/>
                <a:latin typeface="Söhne"/>
              </a:rPr>
              <a:t> </a:t>
            </a:r>
            <a:r>
              <a:rPr lang="en-US" b="0" i="0" dirty="0" err="1">
                <a:solidFill>
                  <a:srgbClr val="374151"/>
                </a:solidFill>
                <a:effectLst/>
                <a:latin typeface="Söhne"/>
              </a:rPr>
              <a:t>huwag</a:t>
            </a:r>
            <a:r>
              <a:rPr lang="en-US" b="0" i="0" dirty="0">
                <a:solidFill>
                  <a:srgbClr val="374151"/>
                </a:solidFill>
                <a:effectLst/>
                <a:latin typeface="Söhne"/>
              </a:rPr>
              <a:t> </a:t>
            </a:r>
            <a:r>
              <a:rPr lang="en-US" b="0" i="0" dirty="0" err="1">
                <a:solidFill>
                  <a:srgbClr val="374151"/>
                </a:solidFill>
                <a:effectLst/>
                <a:latin typeface="Söhne"/>
              </a:rPr>
              <a:t>manakaw</a:t>
            </a:r>
            <a:r>
              <a:rPr lang="en-US" b="0" i="0" dirty="0">
                <a:solidFill>
                  <a:srgbClr val="374151"/>
                </a:solidFill>
                <a:effectLst/>
                <a:latin typeface="Söhne"/>
              </a:rPr>
              <a:t>, </a:t>
            </a:r>
            <a:r>
              <a:rPr lang="en-US" b="0" i="0" dirty="0" err="1">
                <a:solidFill>
                  <a:srgbClr val="374151"/>
                </a:solidFill>
                <a:effectLst/>
                <a:latin typeface="Söhne"/>
              </a:rPr>
              <a:t>mawala</a:t>
            </a:r>
            <a:r>
              <a:rPr lang="en-US" b="0" i="0" dirty="0">
                <a:solidFill>
                  <a:srgbClr val="374151"/>
                </a:solidFill>
                <a:effectLst/>
                <a:latin typeface="Söhne"/>
              </a:rPr>
              <a:t> o </a:t>
            </a:r>
            <a:r>
              <a:rPr lang="en-US" b="0" i="0" dirty="0" err="1">
                <a:solidFill>
                  <a:srgbClr val="374151"/>
                </a:solidFill>
                <a:effectLst/>
                <a:latin typeface="Söhne"/>
              </a:rPr>
              <a:t>masira</a:t>
            </a:r>
            <a:r>
              <a:rPr lang="en-US" b="0" i="0" dirty="0">
                <a:solidFill>
                  <a:srgbClr val="374151"/>
                </a:solidFill>
                <a:effectLst/>
                <a:latin typeface="Söhne"/>
              </a:rPr>
              <a:t> ang </a:t>
            </a:r>
            <a:r>
              <a:rPr lang="en-US" b="0" i="0" dirty="0" err="1">
                <a:solidFill>
                  <a:srgbClr val="374151"/>
                </a:solidFill>
                <a:effectLst/>
                <a:latin typeface="Söhne"/>
              </a:rPr>
              <a:t>ating</a:t>
            </a:r>
            <a:r>
              <a:rPr lang="en-US" b="0" i="0" dirty="0">
                <a:solidFill>
                  <a:srgbClr val="374151"/>
                </a:solidFill>
                <a:effectLst/>
                <a:latin typeface="Söhne"/>
              </a:rPr>
              <a:t> digital information.</a:t>
            </a:r>
          </a:p>
          <a:p>
            <a:endParaRPr lang="en-US" b="0" i="0" dirty="0">
              <a:solidFill>
                <a:srgbClr val="374151"/>
              </a:solidFill>
              <a:effectLst/>
              <a:latin typeface="Söhne"/>
            </a:endParaRPr>
          </a:p>
          <a:p>
            <a:endParaRPr lang="en-US" b="0" i="0" dirty="0">
              <a:solidFill>
                <a:srgbClr val="374151"/>
              </a:solidFill>
              <a:effectLst/>
              <a:latin typeface="Söhne"/>
            </a:endParaRPr>
          </a:p>
          <a:p>
            <a:endParaRPr lang="en-US" b="0" i="0" dirty="0">
              <a:solidFill>
                <a:srgbClr val="374151"/>
              </a:solidFill>
              <a:effectLst/>
              <a:latin typeface="Söhne"/>
            </a:endParaRPr>
          </a:p>
          <a:p>
            <a:endParaRPr lang="en-US" b="0" i="0" dirty="0">
              <a:solidFill>
                <a:srgbClr val="374151"/>
              </a:solidFill>
              <a:effectLst/>
              <a:latin typeface="Söhne"/>
            </a:endParaRPr>
          </a:p>
          <a:p>
            <a:endParaRPr lang="en-PH" dirty="0"/>
          </a:p>
        </p:txBody>
      </p:sp>
      <p:sp>
        <p:nvSpPr>
          <p:cNvPr id="4" name="Slide Number Placeholder 3"/>
          <p:cNvSpPr>
            <a:spLocks noGrp="1"/>
          </p:cNvSpPr>
          <p:nvPr>
            <p:ph type="sldNum" sz="quarter" idx="5"/>
          </p:nvPr>
        </p:nvSpPr>
        <p:spPr/>
        <p:txBody>
          <a:bodyPr/>
          <a:lstStyle/>
          <a:p>
            <a:fld id="{AF533E96-F078-4B3D-A8F4-F1AF21EBC357}" type="slidenum">
              <a:rPr lang="en-US" smtClean="0"/>
              <a:t>3</a:t>
            </a:fld>
            <a:endParaRPr lang="en-US"/>
          </a:p>
        </p:txBody>
      </p:sp>
    </p:spTree>
    <p:extLst>
      <p:ext uri="{BB962C8B-B14F-4D97-AF65-F5344CB8AC3E}">
        <p14:creationId xmlns:p14="http://schemas.microsoft.com/office/powerpoint/2010/main" val="1172543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1" i="0" dirty="0" err="1">
                <a:solidFill>
                  <a:srgbClr val="374151"/>
                </a:solidFill>
                <a:effectLst/>
                <a:latin typeface="Söhne"/>
              </a:rPr>
              <a:t>Ngayon</a:t>
            </a:r>
            <a:r>
              <a:rPr lang="en-US" b="1" i="0" dirty="0">
                <a:solidFill>
                  <a:srgbClr val="374151"/>
                </a:solidFill>
                <a:effectLst/>
                <a:latin typeface="Söhne"/>
              </a:rPr>
              <a:t> naman po, </a:t>
            </a:r>
            <a:r>
              <a:rPr lang="en-US" b="1" i="0" dirty="0" err="1">
                <a:solidFill>
                  <a:srgbClr val="374151"/>
                </a:solidFill>
                <a:effectLst/>
                <a:latin typeface="Söhne"/>
              </a:rPr>
              <a:t>alamin</a:t>
            </a:r>
            <a:r>
              <a:rPr lang="en-US" b="1" i="0" dirty="0">
                <a:solidFill>
                  <a:srgbClr val="374151"/>
                </a:solidFill>
                <a:effectLst/>
                <a:latin typeface="Söhne"/>
              </a:rPr>
              <a:t> </a:t>
            </a:r>
            <a:r>
              <a:rPr lang="en-US" b="1" i="0" dirty="0" err="1">
                <a:solidFill>
                  <a:srgbClr val="374151"/>
                </a:solidFill>
                <a:effectLst/>
                <a:latin typeface="Söhne"/>
              </a:rPr>
              <a:t>nmn</a:t>
            </a:r>
            <a:r>
              <a:rPr lang="en-US" b="1" i="0" dirty="0">
                <a:solidFill>
                  <a:srgbClr val="374151"/>
                </a:solidFill>
                <a:effectLst/>
                <a:latin typeface="Söhne"/>
              </a:rPr>
              <a:t> po natin </a:t>
            </a:r>
            <a:r>
              <a:rPr lang="en-US" b="1" i="0" dirty="0" err="1">
                <a:solidFill>
                  <a:srgbClr val="374151"/>
                </a:solidFill>
                <a:effectLst/>
                <a:latin typeface="Söhne"/>
              </a:rPr>
              <a:t>bakit</a:t>
            </a:r>
            <a:r>
              <a:rPr lang="en-US" b="1" i="0" dirty="0">
                <a:solidFill>
                  <a:srgbClr val="374151"/>
                </a:solidFill>
                <a:effectLst/>
                <a:latin typeface="Söhne"/>
              </a:rPr>
              <a:t> </a:t>
            </a:r>
            <a:r>
              <a:rPr lang="en-US" b="1" i="0" dirty="0" err="1">
                <a:solidFill>
                  <a:srgbClr val="374151"/>
                </a:solidFill>
                <a:effectLst/>
                <a:latin typeface="Söhne"/>
              </a:rPr>
              <a:t>mahalaga</a:t>
            </a:r>
            <a:r>
              <a:rPr lang="en-US" b="1" i="0" dirty="0">
                <a:solidFill>
                  <a:srgbClr val="374151"/>
                </a:solidFill>
                <a:effectLst/>
                <a:latin typeface="Söhne"/>
              </a:rPr>
              <a:t> ang cybersecurity. </a:t>
            </a:r>
            <a:r>
              <a:rPr lang="en-US" b="1" i="0" dirty="0" err="1">
                <a:solidFill>
                  <a:srgbClr val="374151"/>
                </a:solidFill>
                <a:effectLst/>
                <a:latin typeface="Söhne"/>
              </a:rPr>
              <a:t>Ano</a:t>
            </a:r>
            <a:r>
              <a:rPr lang="en-US" b="1" i="0" dirty="0">
                <a:solidFill>
                  <a:srgbClr val="374151"/>
                </a:solidFill>
                <a:effectLst/>
                <a:latin typeface="Söhne"/>
              </a:rPr>
              <a:t> </a:t>
            </a:r>
            <a:r>
              <a:rPr lang="en-US" b="1" i="0" dirty="0" err="1">
                <a:solidFill>
                  <a:srgbClr val="374151"/>
                </a:solidFill>
                <a:effectLst/>
                <a:latin typeface="Söhne"/>
              </a:rPr>
              <a:t>nga</a:t>
            </a:r>
            <a:r>
              <a:rPr lang="en-US" b="1" i="0" dirty="0">
                <a:solidFill>
                  <a:srgbClr val="374151"/>
                </a:solidFill>
                <a:effectLst/>
                <a:latin typeface="Söhne"/>
              </a:rPr>
              <a:t> </a:t>
            </a:r>
            <a:r>
              <a:rPr lang="en-US" b="1" i="0" dirty="0" err="1">
                <a:solidFill>
                  <a:srgbClr val="374151"/>
                </a:solidFill>
                <a:effectLst/>
                <a:latin typeface="Söhne"/>
              </a:rPr>
              <a:t>ba</a:t>
            </a:r>
            <a:r>
              <a:rPr lang="en-US" b="1" i="0" dirty="0">
                <a:solidFill>
                  <a:srgbClr val="374151"/>
                </a:solidFill>
                <a:effectLst/>
                <a:latin typeface="Söhne"/>
              </a:rPr>
              <a:t> ang </a:t>
            </a:r>
            <a:r>
              <a:rPr lang="en-US" b="1" i="0" dirty="0" err="1">
                <a:solidFill>
                  <a:srgbClr val="374151"/>
                </a:solidFill>
                <a:effectLst/>
                <a:latin typeface="Söhne"/>
              </a:rPr>
              <a:t>naibibigay</a:t>
            </a:r>
            <a:r>
              <a:rPr lang="en-US" b="1" i="0" dirty="0">
                <a:solidFill>
                  <a:srgbClr val="374151"/>
                </a:solidFill>
                <a:effectLst/>
                <a:latin typeface="Söhne"/>
              </a:rPr>
              <a:t> </a:t>
            </a:r>
            <a:r>
              <a:rPr lang="en-US" b="1" i="0" dirty="0" err="1">
                <a:solidFill>
                  <a:srgbClr val="374151"/>
                </a:solidFill>
                <a:effectLst/>
                <a:latin typeface="Söhne"/>
              </a:rPr>
              <a:t>nito</a:t>
            </a:r>
            <a:r>
              <a:rPr lang="en-US" b="1" i="0" dirty="0">
                <a:solidFill>
                  <a:srgbClr val="374151"/>
                </a:solidFill>
                <a:effectLst/>
                <a:latin typeface="Söhne"/>
              </a:rPr>
              <a:t> </a:t>
            </a:r>
            <a:r>
              <a:rPr lang="en-US" b="1" i="0" dirty="0" err="1">
                <a:solidFill>
                  <a:srgbClr val="374151"/>
                </a:solidFill>
                <a:effectLst/>
                <a:latin typeface="Söhne"/>
              </a:rPr>
              <a:t>sa</a:t>
            </a:r>
            <a:r>
              <a:rPr lang="en-US" b="1" i="0" dirty="0">
                <a:solidFill>
                  <a:srgbClr val="374151"/>
                </a:solidFill>
                <a:effectLst/>
                <a:latin typeface="Söhne"/>
              </a:rPr>
              <a:t> </a:t>
            </a:r>
            <a:r>
              <a:rPr lang="en-US" b="1" i="0" dirty="0" err="1">
                <a:solidFill>
                  <a:srgbClr val="374151"/>
                </a:solidFill>
                <a:effectLst/>
                <a:latin typeface="Söhne"/>
              </a:rPr>
              <a:t>atin</a:t>
            </a:r>
            <a:r>
              <a:rPr lang="en-US" b="1" i="0" dirty="0">
                <a:solidFill>
                  <a:srgbClr val="374151"/>
                </a:solidFill>
                <a:effectLst/>
                <a:latin typeface="Söhne"/>
              </a:rPr>
              <a:t> at </a:t>
            </a:r>
            <a:r>
              <a:rPr lang="en-US" b="1" i="0" dirty="0" err="1">
                <a:solidFill>
                  <a:srgbClr val="374151"/>
                </a:solidFill>
                <a:effectLst/>
                <a:latin typeface="Söhne"/>
              </a:rPr>
              <a:t>sa</a:t>
            </a:r>
            <a:r>
              <a:rPr lang="en-US" b="1" i="0" dirty="0">
                <a:solidFill>
                  <a:srgbClr val="374151"/>
                </a:solidFill>
                <a:effectLst/>
                <a:latin typeface="Söhne"/>
              </a:rPr>
              <a:t> NKTI.</a:t>
            </a:r>
          </a:p>
          <a:p>
            <a:pPr marL="0" indent="0">
              <a:buNone/>
            </a:pPr>
            <a:endParaRPr lang="en-US" b="1" i="0" dirty="0">
              <a:solidFill>
                <a:srgbClr val="374151"/>
              </a:solidFill>
              <a:effectLst/>
              <a:latin typeface="Söhne"/>
            </a:endParaRPr>
          </a:p>
          <a:p>
            <a:pPr marL="0" indent="0">
              <a:buNone/>
            </a:pPr>
            <a:r>
              <a:rPr lang="en-US" b="1" i="0" dirty="0">
                <a:solidFill>
                  <a:srgbClr val="374151"/>
                </a:solidFill>
                <a:effectLst/>
                <a:latin typeface="Söhne"/>
              </a:rPr>
              <a:t>These are some of the benefits of having a well implemented </a:t>
            </a:r>
            <a:r>
              <a:rPr lang="en-US" b="1" i="0" dirty="0" err="1">
                <a:solidFill>
                  <a:srgbClr val="374151"/>
                </a:solidFill>
                <a:effectLst/>
                <a:latin typeface="Söhne"/>
              </a:rPr>
              <a:t>Cyberscurity</a:t>
            </a:r>
            <a:r>
              <a:rPr lang="en-US" b="1" i="0" dirty="0">
                <a:solidFill>
                  <a:srgbClr val="374151"/>
                </a:solidFill>
                <a:effectLst/>
                <a:latin typeface="Söhne"/>
              </a:rPr>
              <a:t>.</a:t>
            </a:r>
            <a:r>
              <a:rPr lang="en-US" b="0" i="0" dirty="0">
                <a:solidFill>
                  <a:srgbClr val="374151"/>
                </a:solidFill>
                <a:effectLst/>
                <a:latin typeface="Söhne"/>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i="0" dirty="0">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effectLst/>
                <a:latin typeface="Söhne"/>
              </a:rPr>
              <a:t>Protects sensitive data</a:t>
            </a:r>
          </a:p>
          <a:p>
            <a:pPr marL="0" indent="0">
              <a:buNone/>
            </a:pPr>
            <a:r>
              <a:rPr lang="en-US" b="0" i="0" dirty="0">
                <a:solidFill>
                  <a:srgbClr val="374151"/>
                </a:solidFill>
                <a:effectLst/>
                <a:latin typeface="Söhne"/>
              </a:rPr>
              <a:t>Cybersecurity safeguards sensitive information such as personal data, financial records, medical records, and intellectual property from unauthorized access, theft, or disclosure. Cybersecurity is also essential to maintain privacy and prevent identity theft, financial fraud, and even corporate espionage.</a:t>
            </a:r>
          </a:p>
          <a:p>
            <a:pPr marL="228600" indent="-228600">
              <a:buAutoNum type="arabicPeriod"/>
            </a:pPr>
            <a:endParaRPr lang="en-PH"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PH" b="1" i="0" dirty="0">
                <a:effectLst/>
                <a:latin typeface="Söhne"/>
              </a:rPr>
              <a:t>Prevention of Financial Loss</a:t>
            </a:r>
          </a:p>
          <a:p>
            <a:pPr marL="0" indent="0">
              <a:buNone/>
            </a:pPr>
            <a:r>
              <a:rPr lang="en-US" b="0" i="0" dirty="0">
                <a:solidFill>
                  <a:srgbClr val="374151"/>
                </a:solidFill>
                <a:effectLst/>
                <a:latin typeface="Söhne"/>
              </a:rPr>
              <a:t>Cyberattacks, such as ransomware, financial fraud, and data breaches, can result in substantial financial losses for individuals and organizations. Effective cybersecurity measures can prevent or mitigate these financial risks.</a:t>
            </a:r>
          </a:p>
          <a:p>
            <a:pPr marL="228600" indent="-228600">
              <a:buAutoNum type="arabicPeriod"/>
            </a:pPr>
            <a:endParaRPr lang="en-PH"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PH" b="1" i="0" dirty="0">
                <a:effectLst/>
                <a:latin typeface="Söhne"/>
              </a:rPr>
              <a:t>Business Continuity</a:t>
            </a:r>
          </a:p>
          <a:p>
            <a:pPr marL="0" indent="0">
              <a:buNone/>
            </a:pPr>
            <a:r>
              <a:rPr lang="en-US" b="0" i="0" dirty="0">
                <a:solidFill>
                  <a:srgbClr val="374151"/>
                </a:solidFill>
                <a:effectLst/>
                <a:latin typeface="Söhne"/>
              </a:rPr>
              <a:t>Cybersecurity ensures business continuity by preventing the disruption of business operations, leading to downtime, loss of revenue, and even reputational damage. </a:t>
            </a:r>
          </a:p>
          <a:p>
            <a:pPr marL="0" indent="0">
              <a:buNone/>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PH" b="1" i="0" dirty="0">
                <a:effectLst/>
                <a:latin typeface="Söhne"/>
              </a:rPr>
              <a:t>Compliance and Legal Obligations</a:t>
            </a:r>
          </a:p>
          <a:p>
            <a:pPr marL="0" indent="0">
              <a:buNone/>
            </a:pPr>
            <a:r>
              <a:rPr lang="en-US" b="0" i="0" dirty="0">
                <a:solidFill>
                  <a:srgbClr val="374151"/>
                </a:solidFill>
                <a:effectLst/>
                <a:latin typeface="Söhne"/>
              </a:rPr>
              <a:t>Many industries like NKTI are subject to regulatory requirements and legal obligations related to data protection and cybersecurity like </a:t>
            </a:r>
            <a:r>
              <a:rPr lang="en-US" b="0" i="0" dirty="0" err="1">
                <a:solidFill>
                  <a:srgbClr val="374151"/>
                </a:solidFill>
                <a:effectLst/>
                <a:latin typeface="Söhne"/>
              </a:rPr>
              <a:t>sa</a:t>
            </a:r>
            <a:r>
              <a:rPr lang="en-US" b="0" i="0" dirty="0">
                <a:solidFill>
                  <a:srgbClr val="374151"/>
                </a:solidFill>
                <a:effectLst/>
                <a:latin typeface="Söhne"/>
              </a:rPr>
              <a:t> RA 10173, also know as Data Privacy Act of 2012. Failing to comply with these regulations can result in legal consequences and financial penalties.</a:t>
            </a:r>
          </a:p>
          <a:p>
            <a:pPr marL="228600" indent="-228600">
              <a:buAutoNum type="arabicPeriod"/>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PH" b="1" i="0" dirty="0">
                <a:effectLst/>
                <a:latin typeface="Söhne"/>
              </a:rPr>
              <a:t>Prevention of Cybercrime</a:t>
            </a:r>
            <a:endParaRPr lang="en-PH" b="1" dirty="0">
              <a:latin typeface="Söhne"/>
            </a:endParaRPr>
          </a:p>
          <a:p>
            <a:pPr marL="0" indent="0">
              <a:buNone/>
            </a:pPr>
            <a:r>
              <a:rPr lang="en-US" b="0" i="0" dirty="0">
                <a:solidFill>
                  <a:srgbClr val="374151"/>
                </a:solidFill>
                <a:effectLst/>
                <a:latin typeface="Söhne"/>
              </a:rPr>
              <a:t>Cybersecurity measures help deter and detect cybercriminal activities, such as hacking, identity theft, online fraud, and ransomware. It plays a crucial role in reducing cybercrime rates.</a:t>
            </a:r>
          </a:p>
          <a:p>
            <a:pPr marL="228600" indent="-228600">
              <a:buAutoNum type="arabicPeriod"/>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PH" b="1" i="0" dirty="0">
                <a:effectLst/>
                <a:latin typeface="Söhne"/>
              </a:rPr>
              <a:t>Protection of Critical Infrastructure</a:t>
            </a:r>
          </a:p>
          <a:p>
            <a:pPr marL="0" indent="0">
              <a:buNone/>
            </a:pPr>
            <a:r>
              <a:rPr lang="en-US" b="0" i="0" dirty="0">
                <a:solidFill>
                  <a:srgbClr val="374151"/>
                </a:solidFill>
                <a:effectLst/>
                <a:latin typeface="Söhne"/>
              </a:rPr>
              <a:t>Essential infrastructure sectors, including energy, transportation, and healthcare, rely on secure systems to maintain operations. Cyberattacks on critical infrastructure can have severe consequences, including public safety risks.</a:t>
            </a:r>
          </a:p>
          <a:p>
            <a:pPr marL="228600" indent="-228600">
              <a:buAutoNum type="arabicPeriod"/>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PH" b="1" i="0" dirty="0">
                <a:effectLst/>
                <a:latin typeface="Söhne"/>
              </a:rPr>
              <a:t>Preservation of Privacy</a:t>
            </a:r>
            <a:endParaRPr lang="en-US" dirty="0"/>
          </a:p>
          <a:p>
            <a:pPr marL="0" indent="0">
              <a:buNone/>
            </a:pPr>
            <a:r>
              <a:rPr lang="en-US" b="0" i="0" dirty="0">
                <a:solidFill>
                  <a:srgbClr val="374151"/>
                </a:solidFill>
                <a:effectLst/>
                <a:latin typeface="Söhne"/>
              </a:rPr>
              <a:t>Cybersecurity protects the privacy of individuals by preventing unauthorized access to personal information and communications. Privacy is a fundamental right that cybersecurity helps uphold.</a:t>
            </a:r>
          </a:p>
          <a:p>
            <a:pPr marL="228600" indent="-228600">
              <a:buAutoNum type="arabicPeriod"/>
            </a:pPr>
            <a:endParaRPr lang="en-US" b="0" i="0" dirty="0">
              <a:solidFill>
                <a:srgbClr val="374151"/>
              </a:solidFill>
              <a:effectLst/>
              <a:latin typeface="Söhne"/>
            </a:endParaRPr>
          </a:p>
          <a:p>
            <a:pPr marL="0" indent="0">
              <a:buNone/>
            </a:pPr>
            <a:endParaRPr lang="en-US" b="0" i="0" dirty="0">
              <a:solidFill>
                <a:srgbClr val="374151"/>
              </a:solidFill>
              <a:effectLst/>
              <a:latin typeface="Söhne"/>
            </a:endParaRPr>
          </a:p>
          <a:p>
            <a:pPr marL="228600" indent="-228600">
              <a:buAutoNum type="arabicPeriod"/>
            </a:pPr>
            <a:endParaRPr lang="en-US" b="0" i="0" dirty="0">
              <a:solidFill>
                <a:srgbClr val="374151"/>
              </a:solidFill>
              <a:effectLst/>
              <a:latin typeface="Söhne"/>
            </a:endParaRPr>
          </a:p>
          <a:p>
            <a:pPr marL="228600" indent="-228600">
              <a:buAutoNum type="arabicPeriod"/>
            </a:pPr>
            <a:endParaRPr lang="en-PH" dirty="0"/>
          </a:p>
        </p:txBody>
      </p:sp>
      <p:sp>
        <p:nvSpPr>
          <p:cNvPr id="4" name="Slide Number Placeholder 3"/>
          <p:cNvSpPr>
            <a:spLocks noGrp="1"/>
          </p:cNvSpPr>
          <p:nvPr>
            <p:ph type="sldNum" sz="quarter" idx="5"/>
          </p:nvPr>
        </p:nvSpPr>
        <p:spPr/>
        <p:txBody>
          <a:bodyPr/>
          <a:lstStyle/>
          <a:p>
            <a:fld id="{AF533E96-F078-4B3D-A8F4-F1AF21EBC357}" type="slidenum">
              <a:rPr lang="en-US" smtClean="0"/>
              <a:t>4</a:t>
            </a:fld>
            <a:endParaRPr lang="en-US"/>
          </a:p>
        </p:txBody>
      </p:sp>
    </p:spTree>
    <p:extLst>
      <p:ext uri="{BB962C8B-B14F-4D97-AF65-F5344CB8AC3E}">
        <p14:creationId xmlns:p14="http://schemas.microsoft.com/office/powerpoint/2010/main" val="27628509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2000" b="0" dirty="0"/>
              <a:t>Sa cybersecurity, may </a:t>
            </a:r>
            <a:r>
              <a:rPr lang="en-PH" sz="2000" b="0" dirty="0" err="1"/>
              <a:t>tinatawag</a:t>
            </a:r>
            <a:r>
              <a:rPr lang="en-PH" sz="2000" b="0" dirty="0"/>
              <a:t> </a:t>
            </a:r>
            <a:r>
              <a:rPr lang="en-PH" sz="2000" b="0" dirty="0" err="1"/>
              <a:t>tayong</a:t>
            </a:r>
            <a:r>
              <a:rPr lang="en-PH" sz="2000" b="0" dirty="0"/>
              <a:t> </a:t>
            </a:r>
            <a:r>
              <a:rPr lang="en-PH" sz="2000" b="1" dirty="0"/>
              <a:t>Cybersecurity Threats Landscape. </a:t>
            </a:r>
            <a:r>
              <a:rPr lang="en-PH" sz="2000" b="0" dirty="0"/>
              <a:t>Ano </a:t>
            </a:r>
            <a:r>
              <a:rPr lang="en-PH" sz="2000" b="0" dirty="0" err="1"/>
              <a:t>nga</a:t>
            </a:r>
            <a:r>
              <a:rPr lang="en-PH" sz="2000" b="0" dirty="0"/>
              <a:t> </a:t>
            </a:r>
            <a:r>
              <a:rPr lang="en-PH" sz="2000" b="0" dirty="0" err="1"/>
              <a:t>ba</a:t>
            </a:r>
            <a:r>
              <a:rPr lang="en-PH" sz="2000" b="0" dirty="0"/>
              <a:t> ang </a:t>
            </a:r>
            <a:r>
              <a:rPr lang="en-PH" sz="2000" b="0" dirty="0" err="1"/>
              <a:t>ibig</a:t>
            </a:r>
            <a:r>
              <a:rPr lang="en-PH" sz="2000" b="0" dirty="0"/>
              <a:t> </a:t>
            </a:r>
            <a:r>
              <a:rPr lang="en-PH" sz="2000" b="0" dirty="0" err="1"/>
              <a:t>sabihin</a:t>
            </a:r>
            <a:r>
              <a:rPr lang="en-PH" sz="2000" b="0" dirty="0"/>
              <a:t> </a:t>
            </a:r>
            <a:r>
              <a:rPr lang="en-PH" sz="2000" b="0" dirty="0" err="1"/>
              <a:t>nito</a:t>
            </a:r>
            <a:r>
              <a:rPr lang="en-PH" sz="2000" b="0" dirty="0"/>
              <a:t>?</a:t>
            </a:r>
            <a:r>
              <a:rPr lang="en-PH" sz="2000" b="1" dirty="0"/>
              <a:t> </a:t>
            </a:r>
          </a:p>
          <a:p>
            <a:endParaRPr lang="en-PH" sz="2000" b="0" dirty="0"/>
          </a:p>
          <a:p>
            <a:r>
              <a:rPr lang="en-PH" sz="2000" b="1" dirty="0"/>
              <a:t>Cybersecurity Threats Landscape</a:t>
            </a:r>
          </a:p>
          <a:p>
            <a:endParaRPr lang="en-PH" sz="2000" dirty="0"/>
          </a:p>
          <a:p>
            <a:pPr marL="171450" indent="-171450">
              <a:buFontTx/>
              <a:buChar char="-"/>
            </a:pPr>
            <a:r>
              <a:rPr lang="en-PH" sz="2000" dirty="0"/>
              <a:t>Refers to the current and evolving landscape of potential cyber threats, risks, and vulnerabilities that organizations, individuals and societies face.</a:t>
            </a:r>
          </a:p>
          <a:p>
            <a:pPr marL="0" indent="0">
              <a:buFontTx/>
              <a:buNone/>
            </a:pPr>
            <a:endParaRPr lang="en-PH" sz="2000" dirty="0"/>
          </a:p>
          <a:p>
            <a:pPr marL="171450" indent="-171450">
              <a:buFontTx/>
              <a:buChar char="-"/>
            </a:pPr>
            <a:r>
              <a:rPr lang="en-PH" sz="2000" dirty="0"/>
              <a:t>This describes the broad picture or overview of the potential cybersecurity risks and identified threats.</a:t>
            </a:r>
          </a:p>
          <a:p>
            <a:pPr marL="171450" indent="-171450">
              <a:buFontTx/>
              <a:buChar char="-"/>
            </a:pPr>
            <a:r>
              <a:rPr lang="en-PH" sz="2000" dirty="0" err="1"/>
              <a:t>Dito</a:t>
            </a:r>
            <a:r>
              <a:rPr lang="en-PH" sz="2000" dirty="0"/>
              <a:t> </a:t>
            </a:r>
            <a:r>
              <a:rPr lang="en-PH" sz="2000" dirty="0" err="1"/>
              <a:t>ntin</a:t>
            </a:r>
            <a:r>
              <a:rPr lang="en-PH" sz="2000" dirty="0"/>
              <a:t> </a:t>
            </a:r>
            <a:r>
              <a:rPr lang="en-PH" sz="2000" dirty="0" err="1"/>
              <a:t>makikita</a:t>
            </a:r>
            <a:r>
              <a:rPr lang="en-PH" sz="2000" dirty="0"/>
              <a:t> ang lahat ng </a:t>
            </a:r>
            <a:r>
              <a:rPr lang="en-PH" sz="2000" dirty="0" err="1"/>
              <a:t>mga</a:t>
            </a:r>
            <a:r>
              <a:rPr lang="en-PH" sz="2000" dirty="0"/>
              <a:t> existing at </a:t>
            </a:r>
            <a:r>
              <a:rPr lang="en-PH" sz="2000" dirty="0" err="1"/>
              <a:t>mga</a:t>
            </a:r>
            <a:r>
              <a:rPr lang="en-PH" sz="2000" dirty="0"/>
              <a:t> possible future threats. </a:t>
            </a:r>
            <a:r>
              <a:rPr lang="en-PH" sz="2000" dirty="0" err="1"/>
              <a:t>Hamlimbawa</a:t>
            </a:r>
            <a:r>
              <a:rPr lang="en-PH" sz="2000" dirty="0"/>
              <a:t>, </a:t>
            </a:r>
            <a:r>
              <a:rPr lang="en-PH" sz="2000" dirty="0" err="1"/>
              <a:t>dati</a:t>
            </a:r>
            <a:r>
              <a:rPr lang="en-PH" sz="2000" dirty="0"/>
              <a:t> isa </a:t>
            </a:r>
            <a:r>
              <a:rPr lang="en-PH" sz="2000" dirty="0" err="1"/>
              <a:t>lng</a:t>
            </a:r>
            <a:r>
              <a:rPr lang="en-PH" sz="2000" dirty="0"/>
              <a:t> a phishing, </a:t>
            </a:r>
            <a:r>
              <a:rPr lang="en-PH" sz="2000" dirty="0" err="1"/>
              <a:t>pero</a:t>
            </a:r>
            <a:r>
              <a:rPr lang="en-PH" sz="2000" dirty="0"/>
              <a:t> </a:t>
            </a:r>
            <a:r>
              <a:rPr lang="en-PH" sz="2000" dirty="0" err="1"/>
              <a:t>ngayon</a:t>
            </a:r>
            <a:r>
              <a:rPr lang="en-PH" sz="2000" dirty="0"/>
              <a:t> </a:t>
            </a:r>
            <a:r>
              <a:rPr lang="en-PH" sz="2000" dirty="0" err="1"/>
              <a:t>andmi</a:t>
            </a:r>
            <a:r>
              <a:rPr lang="en-PH" sz="2000" dirty="0"/>
              <a:t> ng </a:t>
            </a:r>
            <a:r>
              <a:rPr lang="en-PH" sz="2000" dirty="0" err="1"/>
              <a:t>uri</a:t>
            </a:r>
            <a:r>
              <a:rPr lang="en-PH" sz="2000" dirty="0"/>
              <a:t> ng phishing </a:t>
            </a:r>
            <a:r>
              <a:rPr lang="en-PH" sz="2000" dirty="0" err="1"/>
              <a:t>tulad</a:t>
            </a:r>
            <a:r>
              <a:rPr lang="en-PH" sz="2000" dirty="0"/>
              <a:t> spear phishing, smishing at vishing.</a:t>
            </a:r>
          </a:p>
          <a:p>
            <a:pPr marL="0" indent="0">
              <a:buFontTx/>
              <a:buNone/>
            </a:pPr>
            <a:endParaRPr lang="en-PH" sz="2000" dirty="0"/>
          </a:p>
          <a:p>
            <a:pPr marL="171450" indent="-171450">
              <a:buFontTx/>
              <a:buChar char="-"/>
            </a:pPr>
            <a:endParaRPr lang="en-PH" sz="2000" dirty="0"/>
          </a:p>
          <a:p>
            <a:pPr marL="0" indent="0">
              <a:buFontTx/>
              <a:buNone/>
            </a:pPr>
            <a:endParaRPr lang="en-PH" sz="2000" dirty="0"/>
          </a:p>
          <a:p>
            <a:pPr marL="171450" indent="-171450">
              <a:buFontTx/>
              <a:buChar char="-"/>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5</a:t>
            </a:fld>
            <a:endParaRPr lang="en-US"/>
          </a:p>
        </p:txBody>
      </p:sp>
    </p:spTree>
    <p:extLst>
      <p:ext uri="{BB962C8B-B14F-4D97-AF65-F5344CB8AC3E}">
        <p14:creationId xmlns:p14="http://schemas.microsoft.com/office/powerpoint/2010/main" val="39867443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Ano </a:t>
            </a:r>
            <a:r>
              <a:rPr lang="en-PH" sz="2000" dirty="0" err="1"/>
              <a:t>ano</a:t>
            </a:r>
            <a:r>
              <a:rPr lang="en-PH" sz="2000" dirty="0"/>
              <a:t> </a:t>
            </a:r>
            <a:r>
              <a:rPr lang="en-PH" sz="2000" dirty="0" err="1"/>
              <a:t>nga</a:t>
            </a:r>
            <a:r>
              <a:rPr lang="en-PH" sz="2000" dirty="0"/>
              <a:t> </a:t>
            </a:r>
            <a:r>
              <a:rPr lang="en-PH" sz="2000" dirty="0" err="1"/>
              <a:t>ba</a:t>
            </a:r>
            <a:r>
              <a:rPr lang="en-PH" sz="2000" dirty="0"/>
              <a:t> </a:t>
            </a:r>
            <a:r>
              <a:rPr lang="en-PH" sz="2000" dirty="0" err="1"/>
              <a:t>itong</a:t>
            </a:r>
            <a:r>
              <a:rPr lang="en-PH" sz="2000" dirty="0"/>
              <a:t> </a:t>
            </a:r>
            <a:r>
              <a:rPr lang="en-PH" sz="2000" dirty="0" err="1"/>
              <a:t>mga</a:t>
            </a:r>
            <a:r>
              <a:rPr lang="en-PH" sz="2000" dirty="0"/>
              <a:t> threats </a:t>
            </a:r>
            <a:r>
              <a:rPr lang="en-PH" sz="2000" dirty="0" err="1"/>
              <a:t>na</a:t>
            </a:r>
            <a:r>
              <a:rPr lang="en-PH" sz="2000" dirty="0"/>
              <a:t> </a:t>
            </a:r>
            <a:r>
              <a:rPr lang="en-PH" sz="2000" dirty="0" err="1"/>
              <a:t>ito</a:t>
            </a:r>
            <a:r>
              <a:rPr lang="en-PH" sz="2000" dirty="0"/>
              <a:t> </a:t>
            </a:r>
            <a:r>
              <a:rPr lang="en-PH" sz="2000" dirty="0" err="1"/>
              <a:t>sa</a:t>
            </a:r>
            <a:r>
              <a:rPr lang="en-PH" sz="2000" dirty="0"/>
              <a:t> cybersecurity?</a:t>
            </a:r>
          </a:p>
          <a:p>
            <a:pPr marL="0" indent="0">
              <a:buFontTx/>
              <a:buNone/>
            </a:pPr>
            <a:endParaRPr lang="en-PH" sz="2000" dirty="0"/>
          </a:p>
          <a:p>
            <a:pPr marL="0" indent="0">
              <a:buFontTx/>
              <a:buNone/>
            </a:pPr>
            <a:r>
              <a:rPr lang="en-PH" sz="2000" dirty="0" err="1"/>
              <a:t>Itong</a:t>
            </a:r>
            <a:r>
              <a:rPr lang="en-PH" sz="2000" dirty="0"/>
              <a:t> </a:t>
            </a:r>
            <a:r>
              <a:rPr lang="en-PH" sz="2000" dirty="0" err="1"/>
              <a:t>mga</a:t>
            </a:r>
            <a:r>
              <a:rPr lang="en-PH" sz="2000" dirty="0"/>
              <a:t> threats </a:t>
            </a:r>
            <a:r>
              <a:rPr lang="en-PH" sz="2000" dirty="0" err="1"/>
              <a:t>na</a:t>
            </a:r>
            <a:r>
              <a:rPr lang="en-PH" sz="2000" dirty="0"/>
              <a:t> </a:t>
            </a:r>
            <a:r>
              <a:rPr lang="en-PH" sz="2000" dirty="0" err="1"/>
              <a:t>ito</a:t>
            </a:r>
            <a:r>
              <a:rPr lang="en-PH" sz="2000" dirty="0"/>
              <a:t> ay </a:t>
            </a:r>
            <a:r>
              <a:rPr lang="en-PH" sz="2000" dirty="0" err="1"/>
              <a:t>ilan</a:t>
            </a:r>
            <a:r>
              <a:rPr lang="en-PH" sz="2000" dirty="0"/>
              <a:t> </a:t>
            </a:r>
            <a:r>
              <a:rPr lang="en-PH" sz="2000" dirty="0" err="1"/>
              <a:t>lamang</a:t>
            </a:r>
            <a:r>
              <a:rPr lang="en-PH" sz="2000" dirty="0"/>
              <a:t> </a:t>
            </a:r>
            <a:r>
              <a:rPr lang="en-PH" sz="2000" dirty="0" err="1"/>
              <a:t>sa</a:t>
            </a:r>
            <a:r>
              <a:rPr lang="en-PH" sz="2000" dirty="0"/>
              <a:t> </a:t>
            </a:r>
            <a:r>
              <a:rPr lang="en-PH" sz="2000" dirty="0" err="1"/>
              <a:t>napakaraming</a:t>
            </a:r>
            <a:r>
              <a:rPr lang="en-PH" sz="2000" dirty="0"/>
              <a:t> threats. Ito </a:t>
            </a:r>
            <a:r>
              <a:rPr lang="en-PH" sz="2000" dirty="0" err="1"/>
              <a:t>lng</a:t>
            </a:r>
            <a:r>
              <a:rPr lang="en-PH" sz="2000" dirty="0"/>
              <a:t> po </a:t>
            </a:r>
            <a:r>
              <a:rPr lang="en-PH" sz="2000" dirty="0" err="1"/>
              <a:t>muna</a:t>
            </a:r>
            <a:r>
              <a:rPr lang="en-PH" sz="2000" dirty="0"/>
              <a:t> ang </a:t>
            </a:r>
            <a:r>
              <a:rPr lang="en-PH" sz="2000" dirty="0" err="1"/>
              <a:t>pag-uusapan</a:t>
            </a:r>
            <a:r>
              <a:rPr lang="en-PH" sz="2000" dirty="0"/>
              <a:t> </a:t>
            </a:r>
            <a:r>
              <a:rPr lang="en-PH" sz="2000" dirty="0" err="1"/>
              <a:t>dahil</a:t>
            </a:r>
            <a:r>
              <a:rPr lang="en-PH" sz="2000" dirty="0"/>
              <a:t> </a:t>
            </a:r>
            <a:r>
              <a:rPr lang="en-PH" sz="2000" dirty="0" err="1"/>
              <a:t>sila</a:t>
            </a:r>
            <a:r>
              <a:rPr lang="en-PH" sz="2000" dirty="0"/>
              <a:t> </a:t>
            </a:r>
            <a:r>
              <a:rPr lang="en-PH" sz="2000" dirty="0" err="1"/>
              <a:t>yung</a:t>
            </a:r>
            <a:r>
              <a:rPr lang="en-PH" sz="2000" dirty="0"/>
              <a:t> </a:t>
            </a:r>
            <a:r>
              <a:rPr lang="en-PH" sz="2000" dirty="0" err="1"/>
              <a:t>mga</a:t>
            </a:r>
            <a:r>
              <a:rPr lang="en-PH" sz="2000" dirty="0"/>
              <a:t> </a:t>
            </a:r>
            <a:r>
              <a:rPr lang="en-PH" sz="2000" dirty="0" err="1"/>
              <a:t>pinakamapanganib</a:t>
            </a:r>
            <a:r>
              <a:rPr lang="en-PH" sz="2000" dirty="0"/>
              <a:t> at </a:t>
            </a:r>
            <a:r>
              <a:rPr lang="en-PH" sz="2000" dirty="0" err="1"/>
              <a:t>madalas</a:t>
            </a:r>
            <a:r>
              <a:rPr lang="en-PH" sz="2000" dirty="0"/>
              <a:t> </a:t>
            </a:r>
            <a:r>
              <a:rPr lang="en-PH" sz="2000" dirty="0" err="1"/>
              <a:t>gawin</a:t>
            </a:r>
            <a:r>
              <a:rPr lang="en-PH" sz="2000" dirty="0"/>
              <a:t> o </a:t>
            </a:r>
            <a:r>
              <a:rPr lang="en-PH" sz="2000" dirty="0" err="1"/>
              <a:t>gamitin</a:t>
            </a:r>
            <a:r>
              <a:rPr lang="en-PH" sz="2000" dirty="0"/>
              <a:t> ng </a:t>
            </a:r>
            <a:r>
              <a:rPr lang="en-PH" sz="2000" dirty="0" err="1"/>
              <a:t>mga</a:t>
            </a:r>
            <a:r>
              <a:rPr lang="en-PH" sz="2000" dirty="0"/>
              <a:t> </a:t>
            </a:r>
            <a:r>
              <a:rPr lang="en-PH" sz="2000" dirty="0" err="1"/>
              <a:t>masasamang</a:t>
            </a:r>
            <a:r>
              <a:rPr lang="en-PH" sz="2000" dirty="0"/>
              <a:t> </a:t>
            </a:r>
            <a:r>
              <a:rPr lang="en-PH" sz="2000" dirty="0" err="1"/>
              <a:t>loob</a:t>
            </a:r>
            <a:r>
              <a:rPr lang="en-PH" sz="2000" dirty="0"/>
              <a:t>. Ito </a:t>
            </a:r>
            <a:r>
              <a:rPr lang="en-PH" sz="2000" dirty="0" err="1"/>
              <a:t>rin</a:t>
            </a:r>
            <a:r>
              <a:rPr lang="en-PH" sz="2000" dirty="0"/>
              <a:t> ang </a:t>
            </a:r>
            <a:r>
              <a:rPr lang="en-PH" sz="2000" dirty="0" err="1"/>
              <a:t>madalas</a:t>
            </a:r>
            <a:r>
              <a:rPr lang="en-PH" sz="2000" dirty="0"/>
              <a:t> may </a:t>
            </a:r>
            <a:r>
              <a:rPr lang="en-PH" sz="2000" dirty="0" err="1"/>
              <a:t>pinakamalaking</a:t>
            </a:r>
            <a:r>
              <a:rPr lang="en-PH" sz="2000" dirty="0"/>
              <a:t> negative impact </a:t>
            </a:r>
            <a:r>
              <a:rPr lang="en-PH" sz="2000" dirty="0" err="1"/>
              <a:t>sa</a:t>
            </a:r>
            <a:r>
              <a:rPr lang="en-PH" sz="2000" dirty="0"/>
              <a:t> </a:t>
            </a:r>
            <a:r>
              <a:rPr lang="en-PH" sz="2000" dirty="0" err="1"/>
              <a:t>atin</a:t>
            </a:r>
            <a:r>
              <a:rPr lang="en-PH" sz="2000" dirty="0"/>
              <a:t> o </a:t>
            </a:r>
            <a:r>
              <a:rPr lang="en-PH" sz="2000" dirty="0" err="1"/>
              <a:t>sa</a:t>
            </a:r>
            <a:r>
              <a:rPr lang="en-PH" sz="2000" dirty="0"/>
              <a:t> </a:t>
            </a:r>
            <a:r>
              <a:rPr lang="en-PH" sz="2000" dirty="0" err="1"/>
              <a:t>Institusyon</a:t>
            </a:r>
            <a:r>
              <a:rPr lang="en-PH" sz="2000" dirty="0"/>
              <a:t> </a:t>
            </a:r>
            <a:r>
              <a:rPr lang="en-PH" sz="2000" dirty="0" err="1"/>
              <a:t>ntin</a:t>
            </a:r>
            <a:r>
              <a:rPr lang="en-PH" sz="2000" dirty="0"/>
              <a:t>.</a:t>
            </a:r>
          </a:p>
        </p:txBody>
      </p:sp>
      <p:sp>
        <p:nvSpPr>
          <p:cNvPr id="4" name="Slide Number Placeholder 3"/>
          <p:cNvSpPr>
            <a:spLocks noGrp="1"/>
          </p:cNvSpPr>
          <p:nvPr>
            <p:ph type="sldNum" sz="quarter" idx="5"/>
          </p:nvPr>
        </p:nvSpPr>
        <p:spPr/>
        <p:txBody>
          <a:bodyPr/>
          <a:lstStyle/>
          <a:p>
            <a:fld id="{AF533E96-F078-4B3D-A8F4-F1AF21EBC357}" type="slidenum">
              <a:rPr lang="en-US" smtClean="0"/>
              <a:t>6</a:t>
            </a:fld>
            <a:endParaRPr lang="en-US"/>
          </a:p>
        </p:txBody>
      </p:sp>
    </p:spTree>
    <p:extLst>
      <p:ext uri="{BB962C8B-B14F-4D97-AF65-F5344CB8AC3E}">
        <p14:creationId xmlns:p14="http://schemas.microsoft.com/office/powerpoint/2010/main" val="35513377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2000" b="1" dirty="0"/>
              <a:t>Cyber Threat Actors</a:t>
            </a:r>
            <a:r>
              <a:rPr lang="en-PH" sz="20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Sila po </a:t>
            </a:r>
            <a:r>
              <a:rPr lang="en-PH" sz="2000" dirty="0" err="1"/>
              <a:t>yung</a:t>
            </a:r>
            <a:r>
              <a:rPr lang="en-PH" sz="2000" dirty="0"/>
              <a:t> </a:t>
            </a:r>
            <a:r>
              <a:rPr lang="en-PH" sz="2000" dirty="0" err="1"/>
              <a:t>mga</a:t>
            </a:r>
            <a:r>
              <a:rPr lang="en-PH" sz="2000" dirty="0"/>
              <a:t> </a:t>
            </a:r>
            <a:r>
              <a:rPr lang="en-PH" sz="2000" dirty="0" err="1"/>
              <a:t>taong</a:t>
            </a:r>
            <a:r>
              <a:rPr lang="en-PH" sz="2000" dirty="0"/>
              <a:t> </a:t>
            </a:r>
            <a:r>
              <a:rPr lang="en-PH" sz="2000" dirty="0" err="1"/>
              <a:t>nagcacarry</a:t>
            </a:r>
            <a:r>
              <a:rPr lang="en-PH" sz="2000" dirty="0"/>
              <a:t> out ng </a:t>
            </a:r>
            <a:r>
              <a:rPr lang="en-PH" sz="2000" dirty="0" err="1"/>
              <a:t>mga</a:t>
            </a:r>
            <a:r>
              <a:rPr lang="en-PH" sz="2000" dirty="0"/>
              <a:t> attacks </a:t>
            </a:r>
            <a:r>
              <a:rPr lang="en-PH" sz="2000" dirty="0" err="1"/>
              <a:t>tulad</a:t>
            </a:r>
            <a:r>
              <a:rPr lang="en-PH" sz="2000" dirty="0"/>
              <a:t> ng hacking, phishing, ransomware at </a:t>
            </a:r>
            <a:r>
              <a:rPr lang="en-PH" sz="2000" dirty="0" err="1"/>
              <a:t>iba</a:t>
            </a:r>
            <a:r>
              <a:rPr lang="en-PH" sz="2000" dirty="0"/>
              <a:t> pa.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PH" sz="2000" dirty="0"/>
              <a:t>Take note po </a:t>
            </a:r>
            <a:r>
              <a:rPr lang="en-PH" sz="2000" dirty="0" err="1"/>
              <a:t>na</a:t>
            </a:r>
            <a:r>
              <a:rPr lang="en-PH" sz="2000" dirty="0"/>
              <a:t> </a:t>
            </a:r>
            <a:r>
              <a:rPr lang="en-PH" sz="2000" dirty="0" err="1"/>
              <a:t>hindi</a:t>
            </a:r>
            <a:r>
              <a:rPr lang="en-PH" sz="2000" dirty="0"/>
              <a:t> lahat ng hackers ay </a:t>
            </a:r>
            <a:r>
              <a:rPr lang="en-PH" sz="2000" dirty="0" err="1"/>
              <a:t>masama</a:t>
            </a:r>
            <a:r>
              <a:rPr lang="en-PH" sz="2000" dirty="0"/>
              <a:t>. In fact we have 3 types of hackers, white hat (or ethical hacker), black hat and gray hat.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PH" sz="2000" dirty="0"/>
              <a:t>Ano </a:t>
            </a:r>
            <a:r>
              <a:rPr lang="en-PH" sz="2000" dirty="0" err="1"/>
              <a:t>nga</a:t>
            </a:r>
            <a:r>
              <a:rPr lang="en-PH" sz="2000" dirty="0"/>
              <a:t> </a:t>
            </a:r>
            <a:r>
              <a:rPr lang="en-PH" sz="2000" dirty="0" err="1"/>
              <a:t>ba</a:t>
            </a:r>
            <a:r>
              <a:rPr lang="en-PH" sz="2000" dirty="0"/>
              <a:t> ang </a:t>
            </a:r>
            <a:r>
              <a:rPr lang="en-PH" sz="2000" dirty="0" err="1"/>
              <a:t>pwedeng</a:t>
            </a:r>
            <a:r>
              <a:rPr lang="en-PH" sz="2000" dirty="0"/>
              <a:t> </a:t>
            </a:r>
            <a:r>
              <a:rPr lang="en-PH" sz="2000" dirty="0" err="1"/>
              <a:t>gawin</a:t>
            </a:r>
            <a:r>
              <a:rPr lang="en-PH" sz="2000" dirty="0"/>
              <a:t> ng </a:t>
            </a:r>
            <a:r>
              <a:rPr lang="en-PH" sz="2000" dirty="0" err="1"/>
              <a:t>mga</a:t>
            </a:r>
            <a:r>
              <a:rPr lang="en-PH" sz="2000" dirty="0"/>
              <a:t> hackers or cybercriminals </a:t>
            </a:r>
            <a:r>
              <a:rPr lang="en-PH" sz="2000" dirty="0" err="1"/>
              <a:t>sa</a:t>
            </a:r>
            <a:r>
              <a:rPr lang="en-PH" sz="2000" dirty="0"/>
              <a:t> </a:t>
            </a:r>
            <a:r>
              <a:rPr lang="en-PH" sz="2000" dirty="0" err="1"/>
              <a:t>mga</a:t>
            </a:r>
            <a:r>
              <a:rPr lang="en-PH" sz="2000" dirty="0"/>
              <a:t> personal </a:t>
            </a:r>
            <a:r>
              <a:rPr lang="en-PH" sz="2000" dirty="0" err="1"/>
              <a:t>informations</a:t>
            </a:r>
            <a:r>
              <a:rPr lang="en-PH" sz="2000" dirty="0"/>
              <a:t> </a:t>
            </a:r>
            <a:r>
              <a:rPr lang="en-PH" sz="2000" dirty="0" err="1"/>
              <a:t>na</a:t>
            </a:r>
            <a:r>
              <a:rPr lang="en-PH" sz="2000" dirty="0"/>
              <a:t> </a:t>
            </a:r>
            <a:r>
              <a:rPr lang="en-PH" sz="2000" dirty="0" err="1"/>
              <a:t>nakukuha</a:t>
            </a:r>
            <a:r>
              <a:rPr lang="en-PH" sz="2000" dirty="0"/>
              <a:t> </a:t>
            </a:r>
            <a:r>
              <a:rPr lang="en-PH" sz="2000" dirty="0" err="1"/>
              <a:t>nila</a:t>
            </a:r>
            <a:r>
              <a:rPr lang="en-PH" sz="2000" dirty="0"/>
              <a:t> </a:t>
            </a:r>
            <a:r>
              <a:rPr lang="en-PH" sz="2000" dirty="0" err="1"/>
              <a:t>sa</a:t>
            </a:r>
            <a:r>
              <a:rPr lang="en-PH" sz="2000" dirty="0"/>
              <a:t> </a:t>
            </a:r>
            <a:r>
              <a:rPr lang="en-PH" sz="2000" dirty="0" err="1"/>
              <a:t>atin</a:t>
            </a:r>
            <a:r>
              <a:rPr lang="en-PH" sz="2000" dirty="0"/>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PH" sz="2000" dirty="0"/>
          </a:p>
          <a:p>
            <a:pPr marL="457200" marR="0" lvl="0" indent="-457200" algn="l" defTabSz="914400" rtl="0" eaLnBrk="1" fontAlgn="auto" latinLnBrk="0" hangingPunct="1">
              <a:lnSpc>
                <a:spcPct val="100000"/>
              </a:lnSpc>
              <a:spcBef>
                <a:spcPts val="0"/>
              </a:spcBef>
              <a:spcAft>
                <a:spcPts val="0"/>
              </a:spcAft>
              <a:buClrTx/>
              <a:buSzTx/>
              <a:buFont typeface="+mj-lt"/>
              <a:buAutoNum type="alphaLcPeriod"/>
              <a:tabLst/>
              <a:defRPr/>
            </a:pPr>
            <a:r>
              <a:rPr lang="en-PH" sz="2000" dirty="0"/>
              <a:t>Hackers can sell your data to the dark web. (trivia: did you know that there a dark web version of </a:t>
            </a:r>
            <a:r>
              <a:rPr lang="en-PH" sz="2000" dirty="0" err="1"/>
              <a:t>facebook</a:t>
            </a:r>
            <a:r>
              <a:rPr lang="en-PH" sz="2000" dirty="0"/>
              <a:t>, </a:t>
            </a:r>
            <a:r>
              <a:rPr lang="en-PH" sz="2000" dirty="0" err="1"/>
              <a:t>cia</a:t>
            </a:r>
            <a:r>
              <a:rPr lang="en-PH" sz="2000" dirty="0"/>
              <a:t>, </a:t>
            </a:r>
            <a:r>
              <a:rPr lang="en-PH" sz="2000" dirty="0" err="1"/>
              <a:t>bbc</a:t>
            </a:r>
            <a:r>
              <a:rPr lang="en-PH" sz="2000" dirty="0"/>
              <a:t>, </a:t>
            </a:r>
            <a:r>
              <a:rPr lang="en-PH" sz="2000" dirty="0" err="1"/>
              <a:t>etc</a:t>
            </a:r>
            <a:r>
              <a:rPr lang="en-PH" sz="2000" dirty="0"/>
              <a:t>?)</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AutoNum type="alphaLcPeriod"/>
              <a:tabLst/>
              <a:defRPr/>
            </a:pPr>
            <a:r>
              <a:rPr lang="en-PH" sz="2000" dirty="0"/>
              <a:t>Identity Theft – using victim’s credit card, taking loans in using the victim’s name. Remember Senator Gatchalian’s case? Someone hacked his credit card and made 1million peso worth of food purchase from Food Panda. That was last January 2021. 4 separate purchases were made as provided by the bank</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AutoNum type="alphaLcPeriod"/>
              <a:tabLst/>
              <a:defRPr/>
            </a:pPr>
            <a:r>
              <a:rPr lang="en-PH" sz="2000" dirty="0"/>
              <a:t>Account Take over – hackers can change your password and will lock you out with your own account.</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AutoNum type="alphaLcPeriod"/>
              <a:tabLst/>
              <a:defRPr/>
            </a:pPr>
            <a:r>
              <a:rPr lang="en-PH" sz="2000" dirty="0"/>
              <a:t>Phishing Attacks and Extortion</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AutoNum type="alphaLcPeriod"/>
              <a:tabLst/>
              <a:defRPr/>
            </a:pPr>
            <a:r>
              <a:rPr lang="en-PH" sz="2000" dirty="0"/>
              <a:t>Stolen personal information can be used to harm companies such as NKTI by so called spear-phishing.</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PH" sz="200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PH" sz="2000" dirty="0"/>
              <a:t>Ang </a:t>
            </a:r>
            <a:r>
              <a:rPr lang="en-PH" sz="2000" dirty="0" err="1"/>
              <a:t>mga</a:t>
            </a:r>
            <a:r>
              <a:rPr lang="en-PH" sz="2000" dirty="0"/>
              <a:t> </a:t>
            </a:r>
            <a:r>
              <a:rPr lang="en-PH" sz="2000" dirty="0" err="1"/>
              <a:t>sumusunod</a:t>
            </a:r>
            <a:r>
              <a:rPr lang="en-PH" sz="2000" dirty="0"/>
              <a:t> </a:t>
            </a:r>
            <a:r>
              <a:rPr lang="en-PH" sz="2000" dirty="0" err="1"/>
              <a:t>na</a:t>
            </a:r>
            <a:r>
              <a:rPr lang="en-PH" sz="2000" dirty="0"/>
              <a:t> slides ay </a:t>
            </a:r>
            <a:r>
              <a:rPr lang="en-PH" sz="2000" dirty="0" err="1"/>
              <a:t>mga</a:t>
            </a:r>
            <a:r>
              <a:rPr lang="en-PH" sz="2000" dirty="0"/>
              <a:t> </a:t>
            </a:r>
            <a:r>
              <a:rPr lang="en-PH" sz="2000" dirty="0" err="1"/>
              <a:t>patunay</a:t>
            </a:r>
            <a:r>
              <a:rPr lang="en-PH" sz="2000" dirty="0"/>
              <a:t> </a:t>
            </a:r>
            <a:r>
              <a:rPr lang="en-PH" sz="2000" dirty="0" err="1"/>
              <a:t>na</a:t>
            </a:r>
            <a:r>
              <a:rPr lang="en-PH" sz="2000" dirty="0"/>
              <a:t> maraming </a:t>
            </a:r>
            <a:r>
              <a:rPr lang="en-PH" sz="2000" dirty="0" err="1"/>
              <a:t>nangayayaring</a:t>
            </a:r>
            <a:r>
              <a:rPr lang="en-PH" sz="2000" dirty="0"/>
              <a:t> hacking incidents </a:t>
            </a:r>
            <a:r>
              <a:rPr lang="en-PH" sz="2000" dirty="0" err="1"/>
              <a:t>sa</a:t>
            </a:r>
            <a:r>
              <a:rPr lang="en-PH" sz="2000" dirty="0"/>
              <a:t> </a:t>
            </a:r>
            <a:r>
              <a:rPr lang="en-PH" sz="2000" dirty="0" err="1"/>
              <a:t>atin</a:t>
            </a:r>
            <a:r>
              <a:rPr lang="en-PH" sz="2000" dirty="0"/>
              <a:t>.</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AutoNum type="alphaLcPeriod"/>
              <a:tabLst/>
              <a:defRPr/>
            </a:pPr>
            <a:endParaRPr lang="en-PH" sz="2000" dirty="0"/>
          </a:p>
          <a:p>
            <a:pPr marL="0" indent="0">
              <a:buFontTx/>
              <a:buNone/>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7</a:t>
            </a:fld>
            <a:endParaRPr lang="en-US"/>
          </a:p>
        </p:txBody>
      </p:sp>
    </p:spTree>
    <p:extLst>
      <p:ext uri="{BB962C8B-B14F-4D97-AF65-F5344CB8AC3E}">
        <p14:creationId xmlns:p14="http://schemas.microsoft.com/office/powerpoint/2010/main" val="16376356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PH" sz="2000" dirty="0"/>
              <a:t>The hacker defaced the website of the congress. This kind of attack is usually the works of what we call hacktivist or sometimes referred as gray hat hackers</a:t>
            </a:r>
          </a:p>
        </p:txBody>
      </p:sp>
      <p:sp>
        <p:nvSpPr>
          <p:cNvPr id="4" name="Slide Number Placeholder 3"/>
          <p:cNvSpPr>
            <a:spLocks noGrp="1"/>
          </p:cNvSpPr>
          <p:nvPr>
            <p:ph type="sldNum" sz="quarter" idx="5"/>
          </p:nvPr>
        </p:nvSpPr>
        <p:spPr/>
        <p:txBody>
          <a:bodyPr/>
          <a:lstStyle/>
          <a:p>
            <a:fld id="{AF533E96-F078-4B3D-A8F4-F1AF21EBC357}" type="slidenum">
              <a:rPr lang="en-US" smtClean="0"/>
              <a:t>8</a:t>
            </a:fld>
            <a:endParaRPr lang="en-US"/>
          </a:p>
        </p:txBody>
      </p:sp>
    </p:spTree>
    <p:extLst>
      <p:ext uri="{BB962C8B-B14F-4D97-AF65-F5344CB8AC3E}">
        <p14:creationId xmlns:p14="http://schemas.microsoft.com/office/powerpoint/2010/main" val="164363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sz="2000" b="1" dirty="0"/>
              <a:t>CBMS (Community-Based Monitoring Systems)</a:t>
            </a:r>
            <a:r>
              <a:rPr lang="en-PH" sz="2000" b="0" dirty="0"/>
              <a:t>– a tool used for poverty assessment and alleviation program</a:t>
            </a:r>
            <a:endParaRPr lang="en-PH" sz="2000" b="1" dirty="0"/>
          </a:p>
          <a:p>
            <a:pPr marL="171450" indent="-171450">
              <a:buFontTx/>
              <a:buChar char="-"/>
            </a:pPr>
            <a:endParaRPr lang="en-PH" sz="2000" dirty="0"/>
          </a:p>
        </p:txBody>
      </p:sp>
      <p:sp>
        <p:nvSpPr>
          <p:cNvPr id="4" name="Slide Number Placeholder 3"/>
          <p:cNvSpPr>
            <a:spLocks noGrp="1"/>
          </p:cNvSpPr>
          <p:nvPr>
            <p:ph type="sldNum" sz="quarter" idx="5"/>
          </p:nvPr>
        </p:nvSpPr>
        <p:spPr/>
        <p:txBody>
          <a:bodyPr/>
          <a:lstStyle/>
          <a:p>
            <a:fld id="{AF533E96-F078-4B3D-A8F4-F1AF21EBC357}" type="slidenum">
              <a:rPr lang="en-US" smtClean="0"/>
              <a:t>9</a:t>
            </a:fld>
            <a:endParaRPr lang="en-US"/>
          </a:p>
        </p:txBody>
      </p:sp>
    </p:spTree>
    <p:extLst>
      <p:ext uri="{BB962C8B-B14F-4D97-AF65-F5344CB8AC3E}">
        <p14:creationId xmlns:p14="http://schemas.microsoft.com/office/powerpoint/2010/main" val="11161058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1670" y="1502815"/>
            <a:ext cx="6398640" cy="1374345"/>
          </a:xfrm>
          <a:noFill/>
          <a:effectLst>
            <a:outerShdw blurRad="50800" dist="38100" dir="2700000" algn="tl" rotWithShape="0">
              <a:prstClr val="black">
                <a:alpha val="40000"/>
              </a:prstClr>
            </a:outerShdw>
          </a:effectLst>
        </p:spPr>
        <p:txBody>
          <a:bodyPr>
            <a:normAutofit/>
          </a:bodyPr>
          <a:lstStyle>
            <a:lvl1pPr algn="l">
              <a:defRPr sz="3600">
                <a:solidFill>
                  <a:srgbClr val="003296"/>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601670" y="3029865"/>
            <a:ext cx="6398640" cy="610820"/>
          </a:xfrm>
        </p:spPr>
        <p:txBody>
          <a:bodyPr>
            <a:normAutofit/>
          </a:bodyPr>
          <a:lstStyle>
            <a:lvl1pPr marL="0" indent="0" algn="l">
              <a:buNone/>
              <a:defRPr sz="2800" b="0" i="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0730" y="433880"/>
            <a:ext cx="8246070" cy="1042857"/>
          </a:xfrm>
        </p:spPr>
        <p:txBody>
          <a:bodyPr>
            <a:normAutofit/>
          </a:bodyPr>
          <a:lstStyle>
            <a:lvl1pPr algn="l">
              <a:defRPr sz="3600" baseline="0">
                <a:solidFill>
                  <a:srgbClr val="003296"/>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502815"/>
            <a:ext cx="8246070" cy="3359508"/>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503687"/>
            <a:ext cx="6252670" cy="763525"/>
          </a:xfrm>
        </p:spPr>
        <p:txBody>
          <a:bodyPr>
            <a:normAutofit/>
          </a:bodyPr>
          <a:lstStyle>
            <a:lvl1pPr algn="l">
              <a:defRPr sz="3600">
                <a:solidFill>
                  <a:srgbClr val="003296"/>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57200" y="1267213"/>
            <a:ext cx="6252670" cy="3511061"/>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0225" y="441020"/>
            <a:ext cx="8076896" cy="1068935"/>
          </a:xfrm>
        </p:spPr>
        <p:txBody>
          <a:bodyPr>
            <a:normAutofit/>
          </a:bodyPr>
          <a:lstStyle>
            <a:lvl1pPr algn="l">
              <a:defRPr sz="3600" baseline="0">
                <a:solidFill>
                  <a:srgbClr val="003296"/>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808224"/>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280621"/>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808224"/>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280621"/>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11/24/2023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48965" y="1808226"/>
            <a:ext cx="6398640" cy="1374345"/>
          </a:xfrm>
        </p:spPr>
        <p:txBody>
          <a:bodyPr>
            <a:normAutofit/>
          </a:bodyPr>
          <a:lstStyle/>
          <a:p>
            <a:r>
              <a:rPr lang="en-US" b="1" dirty="0"/>
              <a:t>CYBERSECURITY BASIC</a:t>
            </a:r>
            <a:endParaRPr lang="en-US" dirty="0"/>
          </a:p>
        </p:txBody>
      </p:sp>
      <p:sp>
        <p:nvSpPr>
          <p:cNvPr id="3" name="Subtitle 2"/>
          <p:cNvSpPr>
            <a:spLocks noGrp="1"/>
          </p:cNvSpPr>
          <p:nvPr>
            <p:ph type="subTitle" idx="1"/>
          </p:nvPr>
        </p:nvSpPr>
        <p:spPr>
          <a:xfrm>
            <a:off x="448965" y="3335274"/>
            <a:ext cx="2595985" cy="610821"/>
          </a:xfrm>
        </p:spPr>
        <p:txBody>
          <a:bodyPr>
            <a:normAutofit fontScale="62500" lnSpcReduction="20000"/>
          </a:bodyPr>
          <a:lstStyle/>
          <a:p>
            <a:r>
              <a:rPr lang="en-US" dirty="0"/>
              <a:t>Jonathan D. Quirimit</a:t>
            </a:r>
          </a:p>
          <a:p>
            <a:r>
              <a:rPr lang="en-US" dirty="0"/>
              <a:t>MISD – ISA II</a:t>
            </a:r>
          </a:p>
        </p:txBody>
      </p:sp>
    </p:spTree>
    <p:extLst>
      <p:ext uri="{BB962C8B-B14F-4D97-AF65-F5344CB8AC3E}">
        <p14:creationId xmlns:p14="http://schemas.microsoft.com/office/powerpoint/2010/main" val="363920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a:xfrm>
            <a:off x="457200" y="503688"/>
            <a:ext cx="7164332" cy="763525"/>
          </a:xfrm>
        </p:spPr>
        <p:txBody>
          <a:bodyPr>
            <a:normAutofit fontScale="90000"/>
          </a:bodyPr>
          <a:lstStyle/>
          <a:p>
            <a:pPr algn="ctr"/>
            <a:r>
              <a:rPr lang="en-PH" dirty="0">
                <a:solidFill>
                  <a:schemeClr val="tx1"/>
                </a:solidFill>
              </a:rPr>
              <a:t>DOST’s </a:t>
            </a:r>
            <a:r>
              <a:rPr lang="en-PH" dirty="0" err="1">
                <a:solidFill>
                  <a:schemeClr val="tx1"/>
                </a:solidFill>
              </a:rPr>
              <a:t>OneExpert</a:t>
            </a:r>
            <a:r>
              <a:rPr lang="en-PH" dirty="0">
                <a:solidFill>
                  <a:schemeClr val="tx1"/>
                </a:solidFill>
              </a:rPr>
              <a:t> website, Aug. 31, 2023</a:t>
            </a:r>
          </a:p>
        </p:txBody>
      </p:sp>
      <p:pic>
        <p:nvPicPr>
          <p:cNvPr id="5" name="Picture 4" descr="A letter of a company&#10;&#10;Description automatically generated with medium confidence">
            <a:extLst>
              <a:ext uri="{FF2B5EF4-FFF2-40B4-BE49-F238E27FC236}">
                <a16:creationId xmlns:a16="http://schemas.microsoft.com/office/drawing/2014/main" id="{61DED551-E060-DF5B-7D1E-E503D3BACE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902" y="1224436"/>
            <a:ext cx="5798673" cy="3691198"/>
          </a:xfrm>
          <a:prstGeom prst="rect">
            <a:avLst/>
          </a:prstGeom>
        </p:spPr>
      </p:pic>
    </p:spTree>
    <p:extLst>
      <p:ext uri="{BB962C8B-B14F-4D97-AF65-F5344CB8AC3E}">
        <p14:creationId xmlns:p14="http://schemas.microsoft.com/office/powerpoint/2010/main" val="1691642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a:xfrm>
            <a:off x="461769" y="470106"/>
            <a:ext cx="6858921" cy="763525"/>
          </a:xfrm>
        </p:spPr>
        <p:txBody>
          <a:bodyPr>
            <a:normAutofit/>
          </a:bodyPr>
          <a:lstStyle/>
          <a:p>
            <a:pPr algn="ctr"/>
            <a:r>
              <a:rPr lang="en-PH" dirty="0">
                <a:solidFill>
                  <a:schemeClr val="tx1"/>
                </a:solidFill>
              </a:rPr>
              <a:t>Philippine National Police</a:t>
            </a:r>
          </a:p>
        </p:txBody>
      </p:sp>
      <p:pic>
        <p:nvPicPr>
          <p:cNvPr id="4" name="Picture 3">
            <a:extLst>
              <a:ext uri="{FF2B5EF4-FFF2-40B4-BE49-F238E27FC236}">
                <a16:creationId xmlns:a16="http://schemas.microsoft.com/office/drawing/2014/main" id="{4BF1BE32-16E3-D24A-2467-774114F0FB14}"/>
              </a:ext>
            </a:extLst>
          </p:cNvPr>
          <p:cNvPicPr>
            <a:picLocks noChangeAspect="1"/>
          </p:cNvPicPr>
          <p:nvPr/>
        </p:nvPicPr>
        <p:blipFill>
          <a:blip r:embed="rId3"/>
          <a:stretch>
            <a:fillRect/>
          </a:stretch>
        </p:blipFill>
        <p:spPr>
          <a:xfrm>
            <a:off x="1365195" y="1233631"/>
            <a:ext cx="5191970" cy="3828421"/>
          </a:xfrm>
          <a:prstGeom prst="rect">
            <a:avLst/>
          </a:prstGeom>
        </p:spPr>
      </p:pic>
    </p:spTree>
    <p:extLst>
      <p:ext uri="{BB962C8B-B14F-4D97-AF65-F5344CB8AC3E}">
        <p14:creationId xmlns:p14="http://schemas.microsoft.com/office/powerpoint/2010/main" val="23340951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Phishing</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197405"/>
            <a:ext cx="6863490" cy="3360427"/>
          </a:xfrm>
        </p:spPr>
        <p:txBody>
          <a:bodyPr>
            <a:normAutofit/>
          </a:bodyPr>
          <a:lstStyle/>
          <a:p>
            <a:pPr marL="457200" lvl="1" indent="0">
              <a:buNone/>
            </a:pPr>
            <a:r>
              <a:rPr lang="en-US" b="0" i="0" dirty="0">
                <a:solidFill>
                  <a:srgbClr val="1F1F1F"/>
                </a:solidFill>
                <a:effectLst/>
                <a:latin typeface="Google Sans"/>
              </a:rPr>
              <a:t>Type of cyberattack that attempts to trick users into revealing sensitive information, such as login credentials, personal data or financial information.</a:t>
            </a:r>
          </a:p>
          <a:p>
            <a:pPr marL="457200" lvl="1" indent="0">
              <a:buNone/>
            </a:pPr>
            <a:r>
              <a:rPr lang="en-US" dirty="0">
                <a:solidFill>
                  <a:srgbClr val="1F1F1F"/>
                </a:solidFill>
                <a:latin typeface="Google Sans"/>
              </a:rPr>
              <a:t>(e.g. Email phishing, smishing, vishing, spear-phishing)</a:t>
            </a:r>
            <a:endParaRPr lang="en-PH" dirty="0"/>
          </a:p>
        </p:txBody>
      </p:sp>
    </p:spTree>
    <p:extLst>
      <p:ext uri="{BB962C8B-B14F-4D97-AF65-F5344CB8AC3E}">
        <p14:creationId xmlns:p14="http://schemas.microsoft.com/office/powerpoint/2010/main" val="3267928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a:xfrm>
            <a:off x="601670" y="503687"/>
            <a:ext cx="6252670" cy="763525"/>
          </a:xfrm>
        </p:spPr>
        <p:txBody>
          <a:bodyPr>
            <a:normAutofit/>
          </a:bodyPr>
          <a:lstStyle/>
          <a:p>
            <a:pPr algn="ctr"/>
            <a:r>
              <a:rPr lang="en-PH" dirty="0"/>
              <a:t>Email Phishing</a:t>
            </a:r>
          </a:p>
        </p:txBody>
      </p:sp>
      <p:pic>
        <p:nvPicPr>
          <p:cNvPr id="9" name="Picture 8" descr="A screenshot of a computer&#10;&#10;Description automatically generated">
            <a:extLst>
              <a:ext uri="{FF2B5EF4-FFF2-40B4-BE49-F238E27FC236}">
                <a16:creationId xmlns:a16="http://schemas.microsoft.com/office/drawing/2014/main" id="{D08F7183-E2B9-3122-B1AE-2E6FE233C4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375" y="1267212"/>
            <a:ext cx="5802790" cy="3768087"/>
          </a:xfrm>
          <a:prstGeom prst="rect">
            <a:avLst/>
          </a:prstGeom>
        </p:spPr>
      </p:pic>
    </p:spTree>
    <p:extLst>
      <p:ext uri="{BB962C8B-B14F-4D97-AF65-F5344CB8AC3E}">
        <p14:creationId xmlns:p14="http://schemas.microsoft.com/office/powerpoint/2010/main" val="3545222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pPr algn="ctr"/>
            <a:r>
              <a:rPr lang="en-PH" dirty="0"/>
              <a:t>Email Phishing</a:t>
            </a:r>
          </a:p>
        </p:txBody>
      </p:sp>
      <p:pic>
        <p:nvPicPr>
          <p:cNvPr id="7" name="Picture 6">
            <a:extLst>
              <a:ext uri="{FF2B5EF4-FFF2-40B4-BE49-F238E27FC236}">
                <a16:creationId xmlns:a16="http://schemas.microsoft.com/office/drawing/2014/main" id="{ADC5E081-DEA4-49CA-31E0-01074A7BB6E8}"/>
              </a:ext>
            </a:extLst>
          </p:cNvPr>
          <p:cNvPicPr>
            <a:picLocks noChangeAspect="1"/>
          </p:cNvPicPr>
          <p:nvPr/>
        </p:nvPicPr>
        <p:blipFill>
          <a:blip r:embed="rId3"/>
          <a:stretch>
            <a:fillRect/>
          </a:stretch>
        </p:blipFill>
        <p:spPr>
          <a:xfrm>
            <a:off x="609905" y="1267212"/>
            <a:ext cx="6080592" cy="3747818"/>
          </a:xfrm>
          <a:prstGeom prst="rect">
            <a:avLst/>
          </a:prstGeom>
        </p:spPr>
      </p:pic>
    </p:spTree>
    <p:extLst>
      <p:ext uri="{BB962C8B-B14F-4D97-AF65-F5344CB8AC3E}">
        <p14:creationId xmlns:p14="http://schemas.microsoft.com/office/powerpoint/2010/main" val="22768491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pPr algn="ctr"/>
            <a:r>
              <a:rPr lang="en-PH" dirty="0"/>
              <a:t>Email Phishing</a:t>
            </a:r>
          </a:p>
        </p:txBody>
      </p:sp>
      <p:pic>
        <p:nvPicPr>
          <p:cNvPr id="4" name="Picture 3">
            <a:extLst>
              <a:ext uri="{FF2B5EF4-FFF2-40B4-BE49-F238E27FC236}">
                <a16:creationId xmlns:a16="http://schemas.microsoft.com/office/drawing/2014/main" id="{8518898A-B259-AF89-769A-B9EDE9324388}"/>
              </a:ext>
            </a:extLst>
          </p:cNvPr>
          <p:cNvPicPr>
            <a:picLocks noChangeAspect="1"/>
          </p:cNvPicPr>
          <p:nvPr/>
        </p:nvPicPr>
        <p:blipFill>
          <a:blip r:embed="rId3"/>
          <a:stretch>
            <a:fillRect/>
          </a:stretch>
        </p:blipFill>
        <p:spPr>
          <a:xfrm>
            <a:off x="754375" y="1197405"/>
            <a:ext cx="5650085" cy="3746677"/>
          </a:xfrm>
          <a:prstGeom prst="rect">
            <a:avLst/>
          </a:prstGeom>
        </p:spPr>
      </p:pic>
    </p:spTree>
    <p:extLst>
      <p:ext uri="{BB962C8B-B14F-4D97-AF65-F5344CB8AC3E}">
        <p14:creationId xmlns:p14="http://schemas.microsoft.com/office/powerpoint/2010/main" val="3095051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pPr algn="ctr"/>
            <a:r>
              <a:rPr lang="en-PH" dirty="0"/>
              <a:t>Email Phishing</a:t>
            </a:r>
          </a:p>
        </p:txBody>
      </p:sp>
      <p:pic>
        <p:nvPicPr>
          <p:cNvPr id="5" name="Picture 4">
            <a:extLst>
              <a:ext uri="{FF2B5EF4-FFF2-40B4-BE49-F238E27FC236}">
                <a16:creationId xmlns:a16="http://schemas.microsoft.com/office/drawing/2014/main" id="{890A0E0A-B1D5-8475-715F-AF9B4054532E}"/>
              </a:ext>
            </a:extLst>
          </p:cNvPr>
          <p:cNvPicPr>
            <a:picLocks noChangeAspect="1"/>
          </p:cNvPicPr>
          <p:nvPr/>
        </p:nvPicPr>
        <p:blipFill>
          <a:blip r:embed="rId3"/>
          <a:stretch>
            <a:fillRect/>
          </a:stretch>
        </p:blipFill>
        <p:spPr>
          <a:xfrm>
            <a:off x="1212490" y="1267212"/>
            <a:ext cx="5191969" cy="3717031"/>
          </a:xfrm>
          <a:prstGeom prst="rect">
            <a:avLst/>
          </a:prstGeom>
        </p:spPr>
      </p:pic>
    </p:spTree>
    <p:extLst>
      <p:ext uri="{BB962C8B-B14F-4D97-AF65-F5344CB8AC3E}">
        <p14:creationId xmlns:p14="http://schemas.microsoft.com/office/powerpoint/2010/main" val="4203933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Ransomware</a:t>
            </a:r>
          </a:p>
        </p:txBody>
      </p:sp>
      <p:sp>
        <p:nvSpPr>
          <p:cNvPr id="3" name="Content Placeholder 2">
            <a:extLst>
              <a:ext uri="{FF2B5EF4-FFF2-40B4-BE49-F238E27FC236}">
                <a16:creationId xmlns:a16="http://schemas.microsoft.com/office/drawing/2014/main" id="{2FB16AC4-D0EA-F0C8-CA68-C976D139CEAF}"/>
              </a:ext>
            </a:extLst>
          </p:cNvPr>
          <p:cNvSpPr>
            <a:spLocks noGrp="1"/>
          </p:cNvSpPr>
          <p:nvPr>
            <p:ph idx="1"/>
          </p:nvPr>
        </p:nvSpPr>
        <p:spPr>
          <a:xfrm>
            <a:off x="532946" y="1267212"/>
            <a:ext cx="6863490" cy="3360427"/>
          </a:xfrm>
        </p:spPr>
        <p:txBody>
          <a:bodyPr>
            <a:normAutofit/>
          </a:bodyPr>
          <a:lstStyle/>
          <a:p>
            <a:pPr marL="457200" lvl="1" indent="0">
              <a:buNone/>
            </a:pPr>
            <a:r>
              <a:rPr lang="en-US" dirty="0"/>
              <a:t>is a type of malware that encrypts a victim's data or locks a computer and demands a ransom payment in exchange for the decryption key</a:t>
            </a:r>
          </a:p>
          <a:p>
            <a:pPr marL="457200" lvl="1" indent="0">
              <a:buNone/>
            </a:pPr>
            <a:r>
              <a:rPr lang="en-US" dirty="0"/>
              <a:t> </a:t>
            </a:r>
            <a:endParaRPr lang="en-PH" dirty="0"/>
          </a:p>
        </p:txBody>
      </p:sp>
    </p:spTree>
    <p:extLst>
      <p:ext uri="{BB962C8B-B14F-4D97-AF65-F5344CB8AC3E}">
        <p14:creationId xmlns:p14="http://schemas.microsoft.com/office/powerpoint/2010/main" val="38160719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pPr algn="ctr"/>
            <a:r>
              <a:rPr lang="en-PH" dirty="0"/>
              <a:t>Medusa, 09-22-23</a:t>
            </a:r>
          </a:p>
        </p:txBody>
      </p:sp>
      <p:pic>
        <p:nvPicPr>
          <p:cNvPr id="5" name="Picture 4" descr="A screenshot of a computer&#10;&#10;Description automatically generated">
            <a:extLst>
              <a:ext uri="{FF2B5EF4-FFF2-40B4-BE49-F238E27FC236}">
                <a16:creationId xmlns:a16="http://schemas.microsoft.com/office/drawing/2014/main" id="{2BD07781-EAC8-00E8-5EC5-882971BB0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5787" y="1197405"/>
            <a:ext cx="5955495" cy="3850853"/>
          </a:xfrm>
          <a:prstGeom prst="rect">
            <a:avLst/>
          </a:prstGeom>
        </p:spPr>
      </p:pic>
    </p:spTree>
    <p:extLst>
      <p:ext uri="{BB962C8B-B14F-4D97-AF65-F5344CB8AC3E}">
        <p14:creationId xmlns:p14="http://schemas.microsoft.com/office/powerpoint/2010/main" val="21426271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pPr algn="ctr"/>
            <a:r>
              <a:rPr lang="en-PH" dirty="0"/>
              <a:t>Medusa, 09-22-23</a:t>
            </a:r>
          </a:p>
        </p:txBody>
      </p:sp>
      <p:pic>
        <p:nvPicPr>
          <p:cNvPr id="4" name="Picture 3">
            <a:extLst>
              <a:ext uri="{FF2B5EF4-FFF2-40B4-BE49-F238E27FC236}">
                <a16:creationId xmlns:a16="http://schemas.microsoft.com/office/drawing/2014/main" id="{ABBFC106-4C7C-97C9-F788-184101E25A3F}"/>
              </a:ext>
            </a:extLst>
          </p:cNvPr>
          <p:cNvPicPr>
            <a:picLocks noChangeAspect="1"/>
          </p:cNvPicPr>
          <p:nvPr/>
        </p:nvPicPr>
        <p:blipFill>
          <a:blip r:embed="rId3"/>
          <a:stretch>
            <a:fillRect/>
          </a:stretch>
        </p:blipFill>
        <p:spPr>
          <a:xfrm>
            <a:off x="907081" y="1142018"/>
            <a:ext cx="6108200" cy="3746782"/>
          </a:xfrm>
          <a:prstGeom prst="rect">
            <a:avLst/>
          </a:prstGeom>
        </p:spPr>
      </p:pic>
    </p:spTree>
    <p:extLst>
      <p:ext uri="{BB962C8B-B14F-4D97-AF65-F5344CB8AC3E}">
        <p14:creationId xmlns:p14="http://schemas.microsoft.com/office/powerpoint/2010/main" val="3230868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Objectives:</a:t>
            </a:r>
          </a:p>
        </p:txBody>
      </p:sp>
      <p:sp>
        <p:nvSpPr>
          <p:cNvPr id="3" name="Content Placeholder 2"/>
          <p:cNvSpPr>
            <a:spLocks noGrp="1"/>
          </p:cNvSpPr>
          <p:nvPr>
            <p:ph idx="1"/>
          </p:nvPr>
        </p:nvSpPr>
        <p:spPr>
          <a:xfrm>
            <a:off x="457200" y="1317026"/>
            <a:ext cx="8246070" cy="3359508"/>
          </a:xfrm>
        </p:spPr>
        <p:txBody>
          <a:bodyPr>
            <a:normAutofit/>
          </a:bodyPr>
          <a:lstStyle/>
          <a:p>
            <a:r>
              <a:rPr lang="en-US" b="1" dirty="0"/>
              <a:t>What is Cybersecurity?</a:t>
            </a:r>
          </a:p>
          <a:p>
            <a:r>
              <a:rPr lang="en-US" b="1" dirty="0"/>
              <a:t>Understanding the importance of Cybersecurity</a:t>
            </a:r>
          </a:p>
          <a:p>
            <a:r>
              <a:rPr lang="en-US" b="1" i="0" dirty="0">
                <a:effectLst/>
                <a:latin typeface="Söhne"/>
              </a:rPr>
              <a:t>Understanding the Cybersecurity Threat Landscape</a:t>
            </a:r>
          </a:p>
          <a:p>
            <a:r>
              <a:rPr lang="en-US" b="1" dirty="0">
                <a:latin typeface="Söhne"/>
              </a:rPr>
              <a:t>Commonly used Cybersecurity Threats</a:t>
            </a:r>
            <a:endParaRPr lang="en-US" b="1" i="0" dirty="0">
              <a:effectLst/>
              <a:latin typeface="Söhne"/>
            </a:endParaRPr>
          </a:p>
          <a:p>
            <a:pPr marL="0" indent="0">
              <a:buNone/>
            </a:pPr>
            <a:endParaRPr lang="en-US" dirty="0"/>
          </a:p>
        </p:txBody>
      </p:sp>
    </p:spTree>
    <p:extLst>
      <p:ext uri="{BB962C8B-B14F-4D97-AF65-F5344CB8AC3E}">
        <p14:creationId xmlns:p14="http://schemas.microsoft.com/office/powerpoint/2010/main" val="4103309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pPr algn="ctr"/>
            <a:r>
              <a:rPr lang="en-PH" dirty="0" err="1"/>
              <a:t>Wannacry</a:t>
            </a:r>
            <a:r>
              <a:rPr lang="en-PH" dirty="0"/>
              <a:t> May 2017</a:t>
            </a:r>
          </a:p>
        </p:txBody>
      </p:sp>
      <p:pic>
        <p:nvPicPr>
          <p:cNvPr id="9" name="Picture 8">
            <a:extLst>
              <a:ext uri="{FF2B5EF4-FFF2-40B4-BE49-F238E27FC236}">
                <a16:creationId xmlns:a16="http://schemas.microsoft.com/office/drawing/2014/main" id="{7DAD8DE3-5F26-2261-FB32-57D16445DFCD}"/>
              </a:ext>
            </a:extLst>
          </p:cNvPr>
          <p:cNvPicPr>
            <a:picLocks noChangeAspect="1"/>
          </p:cNvPicPr>
          <p:nvPr/>
        </p:nvPicPr>
        <p:blipFill>
          <a:blip r:embed="rId3"/>
          <a:stretch>
            <a:fillRect/>
          </a:stretch>
        </p:blipFill>
        <p:spPr>
          <a:xfrm>
            <a:off x="1517900" y="1249382"/>
            <a:ext cx="4726335" cy="3566306"/>
          </a:xfrm>
          <a:prstGeom prst="rect">
            <a:avLst/>
          </a:prstGeom>
        </p:spPr>
      </p:pic>
    </p:spTree>
    <p:extLst>
      <p:ext uri="{BB962C8B-B14F-4D97-AF65-F5344CB8AC3E}">
        <p14:creationId xmlns:p14="http://schemas.microsoft.com/office/powerpoint/2010/main" val="5153317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Social Engineering</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pPr marL="0" indent="0">
              <a:buNone/>
            </a:pPr>
            <a:r>
              <a:rPr lang="en-US" b="0" i="0" dirty="0">
                <a:solidFill>
                  <a:srgbClr val="1F1F1F"/>
                </a:solidFill>
                <a:effectLst/>
                <a:latin typeface="Google Sans"/>
              </a:rPr>
              <a:t>is a type of cyberattack that exploits human psychology to trick people into revealing confidential information or performing actions that compromise security</a:t>
            </a:r>
          </a:p>
          <a:p>
            <a:pPr marL="0" indent="0">
              <a:buNone/>
            </a:pPr>
            <a:r>
              <a:rPr lang="en-US" dirty="0">
                <a:solidFill>
                  <a:srgbClr val="1F1F1F"/>
                </a:solidFill>
                <a:latin typeface="Google Sans"/>
              </a:rPr>
              <a:t>(e.g. Phishing, Baiting)</a:t>
            </a:r>
            <a:endParaRPr lang="en-US" b="0" i="0" dirty="0">
              <a:solidFill>
                <a:srgbClr val="1F1F1F"/>
              </a:solidFill>
              <a:effectLst/>
              <a:latin typeface="Google Sans"/>
            </a:endParaRPr>
          </a:p>
          <a:p>
            <a:pPr marL="0" indent="0">
              <a:buNone/>
            </a:pPr>
            <a:endParaRPr lang="en-US" dirty="0">
              <a:solidFill>
                <a:srgbClr val="1F1F1F"/>
              </a:solidFill>
              <a:latin typeface="Google Sans"/>
            </a:endParaRPr>
          </a:p>
        </p:txBody>
      </p:sp>
    </p:spTree>
    <p:extLst>
      <p:ext uri="{BB962C8B-B14F-4D97-AF65-F5344CB8AC3E}">
        <p14:creationId xmlns:p14="http://schemas.microsoft.com/office/powerpoint/2010/main" val="33051854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Insider Threats</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pPr marL="457200" lvl="1" indent="0">
              <a:buNone/>
            </a:pPr>
            <a:r>
              <a:rPr lang="en-US" b="0" i="0" dirty="0">
                <a:solidFill>
                  <a:srgbClr val="374151"/>
                </a:solidFill>
                <a:effectLst/>
                <a:latin typeface="Söhne"/>
              </a:rPr>
              <a:t>security risks that originate from individuals or entities within an organization</a:t>
            </a:r>
            <a:endParaRPr lang="en-PH" dirty="0"/>
          </a:p>
        </p:txBody>
      </p:sp>
    </p:spTree>
    <p:extLst>
      <p:ext uri="{BB962C8B-B14F-4D97-AF65-F5344CB8AC3E}">
        <p14:creationId xmlns:p14="http://schemas.microsoft.com/office/powerpoint/2010/main" val="2127583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Types of Insider Threats</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pPr lvl="1">
              <a:buFont typeface="Arial" panose="020B0604020202020204" pitchFamily="34" charset="0"/>
              <a:buChar char="•"/>
            </a:pPr>
            <a:r>
              <a:rPr lang="en-PH" dirty="0"/>
              <a:t>Malicious Insider Threats</a:t>
            </a:r>
          </a:p>
          <a:p>
            <a:pPr lvl="1">
              <a:buFont typeface="Arial" panose="020B0604020202020204" pitchFamily="34" charset="0"/>
              <a:buChar char="•"/>
            </a:pPr>
            <a:r>
              <a:rPr lang="en-PH" dirty="0"/>
              <a:t>Unintentional Insider Threats</a:t>
            </a:r>
          </a:p>
        </p:txBody>
      </p:sp>
    </p:spTree>
    <p:extLst>
      <p:ext uri="{BB962C8B-B14F-4D97-AF65-F5344CB8AC3E}">
        <p14:creationId xmlns:p14="http://schemas.microsoft.com/office/powerpoint/2010/main" val="9571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Malicious Insider Threats</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pPr marL="457200" lvl="1" indent="0">
              <a:buNone/>
            </a:pPr>
            <a:r>
              <a:rPr lang="en-US" dirty="0"/>
              <a:t>individuals who have malicious intent and already have access to a computer system or network</a:t>
            </a:r>
            <a:endParaRPr lang="en-PH" dirty="0"/>
          </a:p>
          <a:p>
            <a:pPr lvl="1">
              <a:buFont typeface="Arial" panose="020B0604020202020204" pitchFamily="34" charset="0"/>
              <a:buChar char="•"/>
            </a:pPr>
            <a:endParaRPr lang="en-PH" dirty="0"/>
          </a:p>
        </p:txBody>
      </p:sp>
    </p:spTree>
    <p:extLst>
      <p:ext uri="{BB962C8B-B14F-4D97-AF65-F5344CB8AC3E}">
        <p14:creationId xmlns:p14="http://schemas.microsoft.com/office/powerpoint/2010/main" val="3776197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Unintentional Insider Threats</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pPr marL="457200" lvl="1" indent="0">
              <a:buNone/>
            </a:pPr>
            <a:r>
              <a:rPr lang="en-US" dirty="0"/>
              <a:t>individuals who pose a security risk without malicious intent.</a:t>
            </a:r>
            <a:endParaRPr lang="en-PH" dirty="0"/>
          </a:p>
        </p:txBody>
      </p:sp>
    </p:spTree>
    <p:extLst>
      <p:ext uri="{BB962C8B-B14F-4D97-AF65-F5344CB8AC3E}">
        <p14:creationId xmlns:p14="http://schemas.microsoft.com/office/powerpoint/2010/main" val="15057916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Cybersecurity best practice</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lnSpcReduction="10000"/>
          </a:bodyPr>
          <a:lstStyle/>
          <a:p>
            <a:pPr lvl="1">
              <a:buFont typeface="Arial" panose="020B0604020202020204" pitchFamily="34" charset="0"/>
              <a:buChar char="•"/>
            </a:pPr>
            <a:r>
              <a:rPr lang="en-PH" b="1" dirty="0"/>
              <a:t>Strong, Unique Passwords</a:t>
            </a:r>
          </a:p>
          <a:p>
            <a:pPr lvl="1">
              <a:buFont typeface="Arial" panose="020B0604020202020204" pitchFamily="34" charset="0"/>
              <a:buChar char="•"/>
            </a:pPr>
            <a:r>
              <a:rPr lang="en-PH" b="1" dirty="0"/>
              <a:t>Two-Factor authentication (2FA)</a:t>
            </a:r>
          </a:p>
          <a:p>
            <a:pPr lvl="1">
              <a:buFont typeface="Arial" panose="020B0604020202020204" pitchFamily="34" charset="0"/>
              <a:buChar char="•"/>
            </a:pPr>
            <a:r>
              <a:rPr lang="en-PH" b="1" dirty="0"/>
              <a:t>Phishing Awareness</a:t>
            </a:r>
          </a:p>
          <a:p>
            <a:pPr lvl="1">
              <a:buFont typeface="Arial" panose="020B0604020202020204" pitchFamily="34" charset="0"/>
              <a:buChar char="•"/>
            </a:pPr>
            <a:r>
              <a:rPr lang="en-PH" b="1" dirty="0"/>
              <a:t>Email Safety</a:t>
            </a:r>
          </a:p>
          <a:p>
            <a:pPr lvl="1">
              <a:buFont typeface="Arial" panose="020B0604020202020204" pitchFamily="34" charset="0"/>
              <a:buChar char="•"/>
            </a:pPr>
            <a:r>
              <a:rPr lang="en-PH" b="1" dirty="0"/>
              <a:t>Physical Security</a:t>
            </a:r>
          </a:p>
          <a:p>
            <a:pPr lvl="1">
              <a:buFont typeface="Arial" panose="020B0604020202020204" pitchFamily="34" charset="0"/>
              <a:buChar char="•"/>
            </a:pPr>
            <a:r>
              <a:rPr lang="en-PH" b="1" dirty="0"/>
              <a:t>Social Media Caution</a:t>
            </a:r>
          </a:p>
          <a:p>
            <a:pPr lvl="1">
              <a:buFont typeface="Arial" panose="020B0604020202020204" pitchFamily="34" charset="0"/>
              <a:buChar char="•"/>
            </a:pPr>
            <a:r>
              <a:rPr lang="en-PH" b="1" dirty="0"/>
              <a:t>Incident Reporting</a:t>
            </a:r>
            <a:endParaRPr lang="en-PH" dirty="0"/>
          </a:p>
        </p:txBody>
      </p:sp>
    </p:spTree>
    <p:extLst>
      <p:ext uri="{BB962C8B-B14F-4D97-AF65-F5344CB8AC3E}">
        <p14:creationId xmlns:p14="http://schemas.microsoft.com/office/powerpoint/2010/main" val="34652022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Cybersecurity best practice</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lnSpcReduction="10000"/>
          </a:bodyPr>
          <a:lstStyle/>
          <a:p>
            <a:pPr lvl="1">
              <a:buFont typeface="Arial" panose="020B0604020202020204" pitchFamily="34" charset="0"/>
              <a:buChar char="•"/>
            </a:pPr>
            <a:r>
              <a:rPr lang="en-PH" b="1" dirty="0"/>
              <a:t>Training and Awareness</a:t>
            </a:r>
          </a:p>
          <a:p>
            <a:pPr lvl="1">
              <a:buFont typeface="Arial" panose="020B0604020202020204" pitchFamily="34" charset="0"/>
              <a:buChar char="•"/>
            </a:pPr>
            <a:r>
              <a:rPr lang="en-PH" b="1" dirty="0"/>
              <a:t>Respect Company Policies</a:t>
            </a:r>
          </a:p>
          <a:p>
            <a:pPr lvl="1">
              <a:buFont typeface="Arial" panose="020B0604020202020204" pitchFamily="34" charset="0"/>
              <a:buChar char="•"/>
            </a:pPr>
            <a:r>
              <a:rPr lang="en-PH" b="1" dirty="0"/>
              <a:t>Backup Data</a:t>
            </a:r>
          </a:p>
          <a:p>
            <a:pPr lvl="1">
              <a:buFont typeface="Arial" panose="020B0604020202020204" pitchFamily="34" charset="0"/>
              <a:buChar char="•"/>
            </a:pPr>
            <a:r>
              <a:rPr lang="en-PH" b="1" dirty="0"/>
              <a:t>Access Controls</a:t>
            </a:r>
          </a:p>
          <a:p>
            <a:pPr lvl="1">
              <a:buFont typeface="Arial" panose="020B0604020202020204" pitchFamily="34" charset="0"/>
              <a:buChar char="•"/>
            </a:pPr>
            <a:r>
              <a:rPr lang="en-PH" b="1" dirty="0"/>
              <a:t>Password Safeguarding</a:t>
            </a:r>
          </a:p>
          <a:p>
            <a:pPr lvl="1">
              <a:buFont typeface="Arial" panose="020B0604020202020204" pitchFamily="34" charset="0"/>
              <a:buChar char="•"/>
            </a:pPr>
            <a:r>
              <a:rPr lang="en-PH" b="1" dirty="0"/>
              <a:t>Encourage Secure Communication</a:t>
            </a:r>
          </a:p>
          <a:p>
            <a:pPr lvl="1">
              <a:buFont typeface="Arial" panose="020B0604020202020204" pitchFamily="34" charset="0"/>
              <a:buChar char="•"/>
            </a:pPr>
            <a:r>
              <a:rPr lang="en-PH" b="1" dirty="0"/>
              <a:t>Stay Informed</a:t>
            </a:r>
          </a:p>
          <a:p>
            <a:pPr lvl="1">
              <a:buFont typeface="Arial" panose="020B0604020202020204" pitchFamily="34" charset="0"/>
              <a:buChar char="•"/>
            </a:pPr>
            <a:endParaRPr lang="en-PH" dirty="0"/>
          </a:p>
        </p:txBody>
      </p:sp>
    </p:spTree>
    <p:extLst>
      <p:ext uri="{BB962C8B-B14F-4D97-AF65-F5344CB8AC3E}">
        <p14:creationId xmlns:p14="http://schemas.microsoft.com/office/powerpoint/2010/main" val="32685580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pPr marL="0" indent="0">
              <a:buNone/>
            </a:pPr>
            <a:r>
              <a:rPr lang="en-PH" b="1" dirty="0"/>
              <a:t>“</a:t>
            </a:r>
            <a:r>
              <a:rPr lang="en-PH" dirty="0"/>
              <a:t>Companies spend millions of dollars on firewalls, encryption, and secure access devices, and it’s money wasted because none of these measures address the </a:t>
            </a:r>
            <a:r>
              <a:rPr lang="en-PH" b="1" i="1" dirty="0">
                <a:solidFill>
                  <a:srgbClr val="C00000"/>
                </a:solidFill>
              </a:rPr>
              <a:t>weakest link in the security chain</a:t>
            </a:r>
            <a:r>
              <a:rPr lang="en-PH" b="1" dirty="0"/>
              <a:t>”</a:t>
            </a:r>
          </a:p>
          <a:p>
            <a:pPr marL="0" indent="0" algn="r">
              <a:buNone/>
            </a:pPr>
            <a:r>
              <a:rPr lang="en-PH" b="1" dirty="0"/>
              <a:t>- Kevin Mitnick</a:t>
            </a:r>
          </a:p>
        </p:txBody>
      </p:sp>
    </p:spTree>
    <p:extLst>
      <p:ext uri="{BB962C8B-B14F-4D97-AF65-F5344CB8AC3E}">
        <p14:creationId xmlns:p14="http://schemas.microsoft.com/office/powerpoint/2010/main" val="4181784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pPr marL="0" indent="0" algn="ctr">
              <a:buNone/>
            </a:pPr>
            <a:endParaRPr lang="en-PH" b="1" dirty="0"/>
          </a:p>
          <a:p>
            <a:pPr marL="0" indent="0" algn="ctr">
              <a:buNone/>
            </a:pPr>
            <a:endParaRPr lang="en-PH" b="1" dirty="0"/>
          </a:p>
          <a:p>
            <a:pPr marL="0" indent="0" algn="ctr">
              <a:buNone/>
            </a:pPr>
            <a:r>
              <a:rPr lang="en-PH" b="1" dirty="0"/>
              <a:t>--Thank you--</a:t>
            </a:r>
          </a:p>
        </p:txBody>
      </p:sp>
    </p:spTree>
    <p:extLst>
      <p:ext uri="{BB962C8B-B14F-4D97-AF65-F5344CB8AC3E}">
        <p14:creationId xmlns:p14="http://schemas.microsoft.com/office/powerpoint/2010/main" val="612443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What is Cybersecurity?</a:t>
            </a:r>
          </a:p>
        </p:txBody>
      </p:sp>
      <p:sp>
        <p:nvSpPr>
          <p:cNvPr id="5" name="Content Placeholder 4"/>
          <p:cNvSpPr>
            <a:spLocks noGrp="1"/>
          </p:cNvSpPr>
          <p:nvPr>
            <p:ph idx="1"/>
          </p:nvPr>
        </p:nvSpPr>
        <p:spPr/>
        <p:txBody>
          <a:bodyPr>
            <a:normAutofit fontScale="85000" lnSpcReduction="10000"/>
          </a:bodyPr>
          <a:lstStyle/>
          <a:p>
            <a:r>
              <a:rPr lang="en-US" b="0" i="0" dirty="0">
                <a:effectLst/>
                <a:latin typeface="Söhne"/>
              </a:rPr>
              <a:t>Refers to the practice of protecting computer systems, networks, software applications, and digital data from theft, damage, unauthorized access, or any form of cyberattack.</a:t>
            </a:r>
          </a:p>
          <a:p>
            <a:r>
              <a:rPr lang="en-US" b="0" i="0" dirty="0">
                <a:effectLst/>
                <a:latin typeface="Söhne"/>
              </a:rPr>
              <a:t>It encompasses a wide range of technologies, processes, practices, and measures designed to safeguard information technology (IT) assets and ensure the confidentiality, integrity, and availability of digital information.</a:t>
            </a:r>
            <a:endParaRPr lang="en-US" dirty="0"/>
          </a:p>
        </p:txBody>
      </p:sp>
    </p:spTree>
    <p:extLst>
      <p:ext uri="{BB962C8B-B14F-4D97-AF65-F5344CB8AC3E}">
        <p14:creationId xmlns:p14="http://schemas.microsoft.com/office/powerpoint/2010/main" val="11016338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Importance of Cybersecurity?</a:t>
            </a:r>
          </a:p>
        </p:txBody>
      </p:sp>
      <p:sp>
        <p:nvSpPr>
          <p:cNvPr id="5" name="Content Placeholder 4"/>
          <p:cNvSpPr>
            <a:spLocks noGrp="1"/>
          </p:cNvSpPr>
          <p:nvPr>
            <p:ph idx="1"/>
          </p:nvPr>
        </p:nvSpPr>
        <p:spPr/>
        <p:txBody>
          <a:bodyPr>
            <a:normAutofit lnSpcReduction="10000"/>
          </a:bodyPr>
          <a:lstStyle/>
          <a:p>
            <a:r>
              <a:rPr lang="en-US" b="1" i="0" dirty="0">
                <a:effectLst/>
                <a:latin typeface="Söhne"/>
              </a:rPr>
              <a:t>Protects sensitive data</a:t>
            </a:r>
          </a:p>
          <a:p>
            <a:r>
              <a:rPr lang="en-PH" b="1" i="0" dirty="0">
                <a:effectLst/>
                <a:latin typeface="Söhne"/>
              </a:rPr>
              <a:t>Prevention of Financial Loss</a:t>
            </a:r>
          </a:p>
          <a:p>
            <a:r>
              <a:rPr lang="en-PH" b="1" i="0" dirty="0">
                <a:effectLst/>
                <a:latin typeface="Söhne"/>
              </a:rPr>
              <a:t>Business Continuity</a:t>
            </a:r>
          </a:p>
          <a:p>
            <a:r>
              <a:rPr lang="en-PH" b="1" i="0" dirty="0">
                <a:effectLst/>
                <a:latin typeface="Söhne"/>
              </a:rPr>
              <a:t>Compliance and Legal Obligations</a:t>
            </a:r>
          </a:p>
          <a:p>
            <a:r>
              <a:rPr lang="en-PH" b="1" i="0" dirty="0">
                <a:effectLst/>
                <a:latin typeface="Söhne"/>
              </a:rPr>
              <a:t>Prevention of Cybercrime</a:t>
            </a:r>
            <a:endParaRPr lang="en-PH" b="1" dirty="0">
              <a:latin typeface="Söhne"/>
            </a:endParaRPr>
          </a:p>
          <a:p>
            <a:r>
              <a:rPr lang="en-PH" b="1" i="0" dirty="0">
                <a:effectLst/>
                <a:latin typeface="Söhne"/>
              </a:rPr>
              <a:t>Protection of Critical Infrastructure</a:t>
            </a:r>
          </a:p>
          <a:p>
            <a:r>
              <a:rPr lang="en-PH" b="1" i="0" dirty="0">
                <a:effectLst/>
                <a:latin typeface="Söhne"/>
              </a:rPr>
              <a:t>Preservation of Privacy</a:t>
            </a:r>
            <a:endParaRPr lang="en-US" dirty="0"/>
          </a:p>
        </p:txBody>
      </p:sp>
    </p:spTree>
    <p:extLst>
      <p:ext uri="{BB962C8B-B14F-4D97-AF65-F5344CB8AC3E}">
        <p14:creationId xmlns:p14="http://schemas.microsoft.com/office/powerpoint/2010/main" val="3094768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fontScale="90000"/>
          </a:bodyPr>
          <a:lstStyle/>
          <a:p>
            <a:r>
              <a:rPr lang="en-PH" dirty="0"/>
              <a:t>Cybersecurity Threats Landscape</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r>
              <a:rPr lang="en-PH" sz="2800" dirty="0"/>
              <a:t>Refers to the current and evolving landscape of potential cyber threats, risks, and vulnerabilities that organizations, individuals and societies face.</a:t>
            </a:r>
          </a:p>
          <a:p>
            <a:pPr marL="457200" lvl="1" indent="0">
              <a:buNone/>
            </a:pPr>
            <a:endParaRPr lang="en-PH" dirty="0"/>
          </a:p>
        </p:txBody>
      </p:sp>
    </p:spTree>
    <p:extLst>
      <p:ext uri="{BB962C8B-B14F-4D97-AF65-F5344CB8AC3E}">
        <p14:creationId xmlns:p14="http://schemas.microsoft.com/office/powerpoint/2010/main" val="2078813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Cybersecurity Threats</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r>
              <a:rPr lang="en-PH" dirty="0"/>
              <a:t>Cyberthreat Actors</a:t>
            </a:r>
          </a:p>
          <a:p>
            <a:r>
              <a:rPr lang="en-PH" dirty="0"/>
              <a:t>Phishing</a:t>
            </a:r>
          </a:p>
          <a:p>
            <a:r>
              <a:rPr lang="en-PH" dirty="0"/>
              <a:t>Ransomware</a:t>
            </a:r>
          </a:p>
          <a:p>
            <a:r>
              <a:rPr lang="en-PH" dirty="0"/>
              <a:t>Social Engineering</a:t>
            </a:r>
          </a:p>
          <a:p>
            <a:r>
              <a:rPr lang="en-PH" dirty="0"/>
              <a:t>Insider Threats</a:t>
            </a:r>
          </a:p>
          <a:p>
            <a:pPr marL="514350" indent="-514350">
              <a:buAutoNum type="arabicPeriod"/>
            </a:pPr>
            <a:endParaRPr lang="en-PH" dirty="0"/>
          </a:p>
          <a:p>
            <a:pPr marL="514350" indent="-514350">
              <a:buAutoNum type="arabicPeriod"/>
            </a:pPr>
            <a:endParaRPr lang="en-PH" sz="2800" dirty="0"/>
          </a:p>
          <a:p>
            <a:pPr marL="457200" lvl="1" indent="0">
              <a:buNone/>
            </a:pPr>
            <a:endParaRPr lang="en-PH" dirty="0"/>
          </a:p>
        </p:txBody>
      </p:sp>
    </p:spTree>
    <p:extLst>
      <p:ext uri="{BB962C8B-B14F-4D97-AF65-F5344CB8AC3E}">
        <p14:creationId xmlns:p14="http://schemas.microsoft.com/office/powerpoint/2010/main" val="1749064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p:txBody>
          <a:bodyPr>
            <a:normAutofit/>
          </a:bodyPr>
          <a:lstStyle/>
          <a:p>
            <a:r>
              <a:rPr lang="en-PH" dirty="0"/>
              <a:t>Cyberthreat Actors</a:t>
            </a:r>
          </a:p>
        </p:txBody>
      </p:sp>
      <p:sp>
        <p:nvSpPr>
          <p:cNvPr id="3" name="Content Placeholder 2">
            <a:extLst>
              <a:ext uri="{FF2B5EF4-FFF2-40B4-BE49-F238E27FC236}">
                <a16:creationId xmlns:a16="http://schemas.microsoft.com/office/drawing/2014/main" id="{49B69DC8-12BE-544C-1F3A-C61A9212E1E3}"/>
              </a:ext>
            </a:extLst>
          </p:cNvPr>
          <p:cNvSpPr>
            <a:spLocks noGrp="1"/>
          </p:cNvSpPr>
          <p:nvPr>
            <p:ph idx="1"/>
          </p:nvPr>
        </p:nvSpPr>
        <p:spPr>
          <a:xfrm>
            <a:off x="457200" y="1267213"/>
            <a:ext cx="6863490" cy="3511061"/>
          </a:xfrm>
        </p:spPr>
        <p:txBody>
          <a:bodyPr>
            <a:normAutofit/>
          </a:bodyPr>
          <a:lstStyle/>
          <a:p>
            <a:pPr marL="457200" lvl="1" indent="0">
              <a:buNone/>
            </a:pPr>
            <a:r>
              <a:rPr lang="en-US" b="0" i="0" dirty="0">
                <a:solidFill>
                  <a:srgbClr val="1F1F1F"/>
                </a:solidFill>
                <a:effectLst/>
                <a:latin typeface="Google Sans"/>
              </a:rPr>
              <a:t>Often referred to as “threat actors,” are</a:t>
            </a:r>
          </a:p>
          <a:p>
            <a:pPr marL="457200" lvl="1" indent="0">
              <a:buNone/>
            </a:pPr>
            <a:r>
              <a:rPr lang="en-US" b="0" i="0" dirty="0">
                <a:solidFill>
                  <a:srgbClr val="1F1F1F"/>
                </a:solidFill>
                <a:effectLst/>
                <a:latin typeface="Google Sans"/>
              </a:rPr>
              <a:t>individuals or groups that intentionally cause harm to digital devices or systems.</a:t>
            </a:r>
          </a:p>
          <a:p>
            <a:pPr marL="457200" lvl="1" indent="0">
              <a:buNone/>
            </a:pPr>
            <a:r>
              <a:rPr lang="en-US" dirty="0">
                <a:solidFill>
                  <a:srgbClr val="1F1F1F"/>
                </a:solidFill>
                <a:latin typeface="Google Sans"/>
              </a:rPr>
              <a:t>(e.g. hacker, hacktivist, insider threats)</a:t>
            </a:r>
            <a:endParaRPr lang="en-PH" dirty="0"/>
          </a:p>
        </p:txBody>
      </p:sp>
    </p:spTree>
    <p:extLst>
      <p:ext uri="{BB962C8B-B14F-4D97-AF65-F5344CB8AC3E}">
        <p14:creationId xmlns:p14="http://schemas.microsoft.com/office/powerpoint/2010/main" val="8000017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a:xfrm>
            <a:off x="461769" y="470106"/>
            <a:ext cx="6858921" cy="763525"/>
          </a:xfrm>
        </p:spPr>
        <p:txBody>
          <a:bodyPr>
            <a:normAutofit fontScale="90000"/>
          </a:bodyPr>
          <a:lstStyle/>
          <a:p>
            <a:pPr algn="ctr"/>
            <a:r>
              <a:rPr lang="en-PH" dirty="0">
                <a:solidFill>
                  <a:schemeClr val="tx1"/>
                </a:solidFill>
              </a:rPr>
              <a:t>House of the Representative, 10-15-23</a:t>
            </a:r>
          </a:p>
        </p:txBody>
      </p:sp>
      <p:pic>
        <p:nvPicPr>
          <p:cNvPr id="6" name="Content Placeholder 5" descr="A screenshot of a calendar&#10;&#10;Description automatically generated">
            <a:extLst>
              <a:ext uri="{FF2B5EF4-FFF2-40B4-BE49-F238E27FC236}">
                <a16:creationId xmlns:a16="http://schemas.microsoft.com/office/drawing/2014/main" id="{31D54813-80FC-0D59-EA20-D4592A229908}"/>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12490" y="1354140"/>
            <a:ext cx="5792072" cy="3373459"/>
          </a:xfrm>
        </p:spPr>
      </p:pic>
    </p:spTree>
    <p:extLst>
      <p:ext uri="{BB962C8B-B14F-4D97-AF65-F5344CB8AC3E}">
        <p14:creationId xmlns:p14="http://schemas.microsoft.com/office/powerpoint/2010/main" val="3444668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D11D-3142-BBD1-D915-08C28412479A}"/>
              </a:ext>
            </a:extLst>
          </p:cNvPr>
          <p:cNvSpPr>
            <a:spLocks noGrp="1"/>
          </p:cNvSpPr>
          <p:nvPr>
            <p:ph type="title"/>
          </p:nvPr>
        </p:nvSpPr>
        <p:spPr>
          <a:xfrm>
            <a:off x="461769" y="470106"/>
            <a:ext cx="6858921" cy="763525"/>
          </a:xfrm>
        </p:spPr>
        <p:txBody>
          <a:bodyPr>
            <a:normAutofit fontScale="90000"/>
          </a:bodyPr>
          <a:lstStyle/>
          <a:p>
            <a:pPr algn="ctr"/>
            <a:r>
              <a:rPr lang="en-PH" dirty="0">
                <a:solidFill>
                  <a:schemeClr val="tx1"/>
                </a:solidFill>
              </a:rPr>
              <a:t>Philippine Statistics Authority, 10-11-23</a:t>
            </a:r>
          </a:p>
        </p:txBody>
      </p:sp>
      <p:pic>
        <p:nvPicPr>
          <p:cNvPr id="8" name="Picture 7">
            <a:extLst>
              <a:ext uri="{FF2B5EF4-FFF2-40B4-BE49-F238E27FC236}">
                <a16:creationId xmlns:a16="http://schemas.microsoft.com/office/drawing/2014/main" id="{2A021B65-3F0E-B34A-1365-400846EB9801}"/>
              </a:ext>
            </a:extLst>
          </p:cNvPr>
          <p:cNvPicPr>
            <a:picLocks noChangeAspect="1"/>
          </p:cNvPicPr>
          <p:nvPr/>
        </p:nvPicPr>
        <p:blipFill>
          <a:blip r:embed="rId3"/>
          <a:stretch>
            <a:fillRect/>
          </a:stretch>
        </p:blipFill>
        <p:spPr>
          <a:xfrm>
            <a:off x="1059785" y="1157529"/>
            <a:ext cx="5675785" cy="3903205"/>
          </a:xfrm>
          <a:prstGeom prst="rect">
            <a:avLst/>
          </a:prstGeom>
        </p:spPr>
      </p:pic>
    </p:spTree>
    <p:extLst>
      <p:ext uri="{BB962C8B-B14F-4D97-AF65-F5344CB8AC3E}">
        <p14:creationId xmlns:p14="http://schemas.microsoft.com/office/powerpoint/2010/main" val="22948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3115</Words>
  <Application>Microsoft Office PowerPoint</Application>
  <PresentationFormat>On-screen Show (16:9)</PresentationFormat>
  <Paragraphs>308</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Google Sans</vt:lpstr>
      <vt:lpstr>Söhne</vt:lpstr>
      <vt:lpstr>Office Theme</vt:lpstr>
      <vt:lpstr>CYBERSECURITY BASIC</vt:lpstr>
      <vt:lpstr>Objectives:</vt:lpstr>
      <vt:lpstr>What is Cybersecurity?</vt:lpstr>
      <vt:lpstr>Importance of Cybersecurity?</vt:lpstr>
      <vt:lpstr>Cybersecurity Threats Landscape</vt:lpstr>
      <vt:lpstr>Cybersecurity Threats</vt:lpstr>
      <vt:lpstr>Cyberthreat Actors</vt:lpstr>
      <vt:lpstr>House of the Representative, 10-15-23</vt:lpstr>
      <vt:lpstr>Philippine Statistics Authority, 10-11-23</vt:lpstr>
      <vt:lpstr>DOST’s OneExpert website, Aug. 31, 2023</vt:lpstr>
      <vt:lpstr>Philippine National Police</vt:lpstr>
      <vt:lpstr>Phishing</vt:lpstr>
      <vt:lpstr>Email Phishing</vt:lpstr>
      <vt:lpstr>Email Phishing</vt:lpstr>
      <vt:lpstr>Email Phishing</vt:lpstr>
      <vt:lpstr>Email Phishing</vt:lpstr>
      <vt:lpstr>Ransomware</vt:lpstr>
      <vt:lpstr>Medusa, 09-22-23</vt:lpstr>
      <vt:lpstr>Medusa, 09-22-23</vt:lpstr>
      <vt:lpstr>Wannacry May 2017</vt:lpstr>
      <vt:lpstr>Social Engineering</vt:lpstr>
      <vt:lpstr>Insider Threats</vt:lpstr>
      <vt:lpstr>Types of Insider Threats</vt:lpstr>
      <vt:lpstr>Malicious Insider Threats</vt:lpstr>
      <vt:lpstr>Unintentional Insider Threats</vt:lpstr>
      <vt:lpstr>Cybersecurity best practice</vt:lpstr>
      <vt:lpstr>Cybersecurity best practice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2017-08-01T15:40:51Z</dcterms:created>
  <dcterms:modified xsi:type="dcterms:W3CDTF">2023-11-23T23:32:45Z</dcterms:modified>
</cp:coreProperties>
</file>

<file path=docProps/thumbnail.jpeg>
</file>